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80" r:id="rId3"/>
    <p:sldId id="265" r:id="rId4"/>
    <p:sldId id="264" r:id="rId5"/>
    <p:sldId id="266" r:id="rId6"/>
    <p:sldId id="267" r:id="rId7"/>
    <p:sldId id="269" r:id="rId8"/>
    <p:sldId id="268" r:id="rId9"/>
    <p:sldId id="270" r:id="rId10"/>
    <p:sldId id="271" r:id="rId11"/>
    <p:sldId id="272" r:id="rId12"/>
    <p:sldId id="273" r:id="rId13"/>
    <p:sldId id="274" r:id="rId14"/>
    <p:sldId id="262" r:id="rId15"/>
    <p:sldId id="257" r:id="rId16"/>
    <p:sldId id="259" r:id="rId17"/>
    <p:sldId id="260" r:id="rId18"/>
    <p:sldId id="261" r:id="rId19"/>
    <p:sldId id="258" r:id="rId20"/>
    <p:sldId id="275" r:id="rId21"/>
    <p:sldId id="282" r:id="rId22"/>
    <p:sldId id="279" r:id="rId23"/>
    <p:sldId id="281" r:id="rId24"/>
    <p:sldId id="276" r:id="rId25"/>
    <p:sldId id="277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240" y="60"/>
      </p:cViewPr>
      <p:guideLst>
        <p:guide orient="horz" pos="2208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C1E93-712C-4913-8C2A-906259A109B2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2CDA3-8264-4110-A5F1-EB7D3C8595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14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https://fccid.io/2AO4U-RT1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72CDA3-8264-4110-A5F1-EB7D3C8595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73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42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9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9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5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4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24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0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097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34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0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4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722A5-81E9-4E49-986B-96D6279D6ED6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798B4-065B-4455-8D89-259573218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38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c-c-pYGCrw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9E25-1551-42D9-938E-C68DE447AC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 </a:t>
            </a:r>
            <a:r>
              <a:rPr lang="en-US" dirty="0" err="1"/>
              <a:t>LeRoot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1B9F83-1594-462B-BCAC-C816DFD333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>
                <a:latin typeface="Grotesque Light" panose="020B0304020202020204" pitchFamily="34" charset="0"/>
              </a:rPr>
              <a:t>Yonghwan</a:t>
            </a:r>
            <a:r>
              <a:rPr lang="en-US" dirty="0">
                <a:latin typeface="Grotesque Light" panose="020B0304020202020204" pitchFamily="34" charset="0"/>
              </a:rPr>
              <a:t> Kim</a:t>
            </a:r>
          </a:p>
          <a:p>
            <a:r>
              <a:rPr lang="en-US" dirty="0">
                <a:latin typeface="Grotesque Light" panose="020B0304020202020204" pitchFamily="34" charset="0"/>
              </a:rPr>
              <a:t>Sara Falcone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858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38EBDE-E5C6-430D-98F1-DC2785452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18" y="3520346"/>
            <a:ext cx="2371298" cy="24166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506023-001F-413D-97FB-C8893C5F5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781" y="948597"/>
            <a:ext cx="2368276" cy="24166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E1EA4A-4A8F-4AFF-8B6F-05146119B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47" y="3520347"/>
            <a:ext cx="2365256" cy="24166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2D5AB6-EB79-463C-A863-DE85900671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48" y="948597"/>
            <a:ext cx="2425705" cy="24166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1F9075-0415-46FA-AC0B-5B305E187D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14" y="948597"/>
            <a:ext cx="2401505" cy="24166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818D84-073D-42F9-9D25-077476B73393}"/>
              </a:ext>
            </a:extLst>
          </p:cNvPr>
          <p:cNvSpPr txBox="1"/>
          <p:nvPr/>
        </p:nvSpPr>
        <p:spPr>
          <a:xfrm>
            <a:off x="5937086" y="3520346"/>
            <a:ext cx="2905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Edge following with intermissions</a:t>
            </a:r>
          </a:p>
        </p:txBody>
      </p:sp>
    </p:spTree>
    <p:extLst>
      <p:ext uri="{BB962C8B-B14F-4D97-AF65-F5344CB8AC3E}">
        <p14:creationId xmlns:p14="http://schemas.microsoft.com/office/powerpoint/2010/main" val="2926402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1A7053-D1D6-413D-8470-D663C3D211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4" b="12961"/>
          <a:stretch/>
        </p:blipFill>
        <p:spPr>
          <a:xfrm>
            <a:off x="0" y="857250"/>
            <a:ext cx="9144000" cy="43243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B8C61E-498E-43E8-A6D3-DB4239C6E395}"/>
              </a:ext>
            </a:extLst>
          </p:cNvPr>
          <p:cNvSpPr txBox="1"/>
          <p:nvPr/>
        </p:nvSpPr>
        <p:spPr>
          <a:xfrm>
            <a:off x="327243" y="5181600"/>
            <a:ext cx="2783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Space division &amp; pattern fill</a:t>
            </a:r>
          </a:p>
        </p:txBody>
      </p:sp>
    </p:spTree>
    <p:extLst>
      <p:ext uri="{BB962C8B-B14F-4D97-AF65-F5344CB8AC3E}">
        <p14:creationId xmlns:p14="http://schemas.microsoft.com/office/powerpoint/2010/main" val="1803126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6863D8-1879-4AA9-8888-31ABA9B2894A}"/>
              </a:ext>
            </a:extLst>
          </p:cNvPr>
          <p:cNvSpPr txBox="1"/>
          <p:nvPr/>
        </p:nvSpPr>
        <p:spPr>
          <a:xfrm>
            <a:off x="2642934" y="1343814"/>
            <a:ext cx="3858132" cy="240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Behaviors: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Perimeter definition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Edge following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Color fill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Pattern fill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Timed behavior</a:t>
            </a:r>
          </a:p>
          <a:p>
            <a:pPr lvl="1"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endParaRPr lang="en-US" sz="1050" dirty="0">
              <a:latin typeface="Grotesque Light" panose="020B03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286FCB-F0B1-4558-9E6E-9A570481BA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06"/>
          <a:stretch/>
        </p:blipFill>
        <p:spPr>
          <a:xfrm>
            <a:off x="250157" y="3952244"/>
            <a:ext cx="2068005" cy="2057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5D45A1-0287-4BB9-8BB4-10B1F4FFEC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9" t="7182" r="22108" b="10620"/>
          <a:stretch/>
        </p:blipFill>
        <p:spPr>
          <a:xfrm>
            <a:off x="3566972" y="3952244"/>
            <a:ext cx="2060564" cy="2057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8B40F3-CB83-412F-832F-7B21B03738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8" t="50000" r="64711" b="18220"/>
          <a:stretch/>
        </p:blipFill>
        <p:spPr>
          <a:xfrm>
            <a:off x="6876347" y="3952244"/>
            <a:ext cx="206056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04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B635962-D2AC-4671-B3C9-57932365AE22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309" y="2194261"/>
            <a:ext cx="6221691" cy="466373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3DEE394A-EC69-48AA-8B99-2E4DACEDC2B9}"/>
              </a:ext>
            </a:extLst>
          </p:cNvPr>
          <p:cNvSpPr txBox="1">
            <a:spLocks/>
          </p:cNvSpPr>
          <p:nvPr/>
        </p:nvSpPr>
        <p:spPr>
          <a:xfrm>
            <a:off x="1140643" y="1235911"/>
            <a:ext cx="6115639" cy="1655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Grotesque Light" panose="020B0304020202020204" pitchFamily="34" charset="0"/>
              </a:rPr>
              <a:t>the robot...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73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6BC4B1-DF64-421C-AEE8-3406B07C7F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"/>
          <a:stretch/>
        </p:blipFill>
        <p:spPr>
          <a:xfrm>
            <a:off x="0" y="100982"/>
            <a:ext cx="9143999" cy="662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85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88B2D-9B2D-469B-9641-10D5507D26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8" r="5925" b="1059"/>
          <a:stretch/>
        </p:blipFill>
        <p:spPr>
          <a:xfrm rot="10800000">
            <a:off x="-1" y="0"/>
            <a:ext cx="9143999" cy="688381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892C163-7621-4502-82A8-7C0C4D27672A}"/>
              </a:ext>
            </a:extLst>
          </p:cNvPr>
          <p:cNvGrpSpPr/>
          <p:nvPr/>
        </p:nvGrpSpPr>
        <p:grpSpPr>
          <a:xfrm>
            <a:off x="2875174" y="2234152"/>
            <a:ext cx="3438144" cy="685800"/>
            <a:chOff x="2875174" y="2234152"/>
            <a:chExt cx="3438144" cy="685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89C1F81-7BED-4EA2-9325-A85776EDF7FF}"/>
                </a:ext>
              </a:extLst>
            </p:cNvPr>
            <p:cNvSpPr/>
            <p:nvPr/>
          </p:nvSpPr>
          <p:spPr>
            <a:xfrm>
              <a:off x="2875174" y="2234152"/>
              <a:ext cx="859536" cy="6858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E6D14DD-F246-4856-B81E-3660BE7395CF}"/>
                </a:ext>
              </a:extLst>
            </p:cNvPr>
            <p:cNvSpPr/>
            <p:nvPr/>
          </p:nvSpPr>
          <p:spPr>
            <a:xfrm>
              <a:off x="3734710" y="2234152"/>
              <a:ext cx="859536" cy="6858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828F811-8A58-4F36-A911-15BD92BB0E68}"/>
                </a:ext>
              </a:extLst>
            </p:cNvPr>
            <p:cNvSpPr/>
            <p:nvPr/>
          </p:nvSpPr>
          <p:spPr>
            <a:xfrm>
              <a:off x="4594246" y="2234152"/>
              <a:ext cx="859536" cy="6858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7ADC175-3F88-41AC-B599-C80D691A6D06}"/>
                </a:ext>
              </a:extLst>
            </p:cNvPr>
            <p:cNvSpPr/>
            <p:nvPr/>
          </p:nvSpPr>
          <p:spPr>
            <a:xfrm>
              <a:off x="5453782" y="2234152"/>
              <a:ext cx="859536" cy="6858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1611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4510D2C-2116-4710-91C5-9C39F7C89500}"/>
              </a:ext>
            </a:extLst>
          </p:cNvPr>
          <p:cNvGrpSpPr/>
          <p:nvPr/>
        </p:nvGrpSpPr>
        <p:grpSpPr>
          <a:xfrm>
            <a:off x="0" y="-8008"/>
            <a:ext cx="9144000" cy="6866008"/>
            <a:chOff x="0" y="-8008"/>
            <a:chExt cx="9144000" cy="68660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3E0BF0-4984-4C44-9B21-F44695250E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290"/>
            <a:stretch/>
          </p:blipFill>
          <p:spPr>
            <a:xfrm flipV="1">
              <a:off x="0" y="6306532"/>
              <a:ext cx="9144000" cy="55146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877DDA4-1FAF-4DCF-82F8-C064373D05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605"/>
            <a:stretch/>
          </p:blipFill>
          <p:spPr>
            <a:xfrm flipV="1">
              <a:off x="0" y="-8008"/>
              <a:ext cx="9144000" cy="46992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2BC6A5F-095F-47C8-8A74-10E8E3033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1393"/>
            <a:stretch/>
          </p:blipFill>
          <p:spPr>
            <a:xfrm>
              <a:off x="0" y="381710"/>
              <a:ext cx="9144000" cy="6009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4332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5CA948-76B0-4F61-BDC3-4FDDA884D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7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91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5BB314-3979-4618-8A37-B6FDE975E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8447"/>
            <a:ext cx="9144000" cy="36216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C010AC-E43F-4B87-9B6D-3584919AB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247" r="18758" b="16427"/>
          <a:stretch/>
        </p:blipFill>
        <p:spPr>
          <a:xfrm>
            <a:off x="0" y="4298623"/>
            <a:ext cx="9144000" cy="255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884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st_drawing">
            <a:hlinkClick r:id="" action="ppaction://media"/>
            <a:extLst>
              <a:ext uri="{FF2B5EF4-FFF2-40B4-BE49-F238E27FC236}">
                <a16:creationId xmlns:a16="http://schemas.microsoft.com/office/drawing/2014/main" id="{69E74C57-9884-472C-94F2-1ACA2A8948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64849" y="0"/>
            <a:ext cx="12237611" cy="687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2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61E807-157B-4768-8DFF-827252BA357E}"/>
              </a:ext>
            </a:extLst>
          </p:cNvPr>
          <p:cNvSpPr txBox="1"/>
          <p:nvPr/>
        </p:nvSpPr>
        <p:spPr>
          <a:xfrm>
            <a:off x="1461155" y="2762054"/>
            <a:ext cx="591142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0" dirty="0">
                <a:solidFill>
                  <a:srgbClr val="FF0000"/>
                </a:solidFill>
              </a:rPr>
              <a:t>ADD PRIOR ART</a:t>
            </a:r>
          </a:p>
        </p:txBody>
      </p:sp>
    </p:spTree>
    <p:extLst>
      <p:ext uri="{BB962C8B-B14F-4D97-AF65-F5344CB8AC3E}">
        <p14:creationId xmlns:p14="http://schemas.microsoft.com/office/powerpoint/2010/main" val="1939636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EA6150-60DA-4630-A379-337D4B02308D}"/>
              </a:ext>
            </a:extLst>
          </p:cNvPr>
          <p:cNvSpPr/>
          <p:nvPr/>
        </p:nvSpPr>
        <p:spPr>
          <a:xfrm>
            <a:off x="2286000" y="2431419"/>
            <a:ext cx="4572000" cy="1671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Behaviors: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Perimeter definition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Edge following - </a:t>
            </a:r>
            <a:r>
              <a:rPr lang="en-US" sz="1400" dirty="0" err="1">
                <a:latin typeface="Grotesque Light" panose="020B0304020202020204" pitchFamily="34" charset="0"/>
              </a:rPr>
              <a:t>Yongwan</a:t>
            </a: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Color fill</a:t>
            </a:r>
          </a:p>
          <a:p>
            <a:pPr lvl="1" algn="just">
              <a:lnSpc>
                <a:spcPct val="150000"/>
              </a:lnSpc>
            </a:pPr>
            <a:r>
              <a:rPr lang="en-US" sz="1400">
                <a:latin typeface="Grotesque Light" panose="020B0304020202020204" pitchFamily="34" charset="0"/>
              </a:rPr>
              <a:t>Pattern fill - Sara</a:t>
            </a:r>
            <a:endParaRPr lang="en-US" sz="1400" dirty="0">
              <a:latin typeface="Grotesque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22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D6F279-A947-4311-98D7-C8B5B35761DA}"/>
              </a:ext>
            </a:extLst>
          </p:cNvPr>
          <p:cNvSpPr txBox="1"/>
          <p:nvPr/>
        </p:nvSpPr>
        <p:spPr>
          <a:xfrm>
            <a:off x="1187778" y="2846895"/>
            <a:ext cx="7018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Some things we can’t change, like CLIFF SENSOR, it happens on the robot</a:t>
            </a:r>
          </a:p>
        </p:txBody>
      </p:sp>
    </p:spTree>
    <p:extLst>
      <p:ext uri="{BB962C8B-B14F-4D97-AF65-F5344CB8AC3E}">
        <p14:creationId xmlns:p14="http://schemas.microsoft.com/office/powerpoint/2010/main" val="2897984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EA6150-60DA-4630-A379-337D4B02308D}"/>
              </a:ext>
            </a:extLst>
          </p:cNvPr>
          <p:cNvSpPr/>
          <p:nvPr/>
        </p:nvSpPr>
        <p:spPr>
          <a:xfrm>
            <a:off x="1898073" y="685746"/>
            <a:ext cx="5638800" cy="3610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latin typeface="Grotesque Light" panose="020B0304020202020204" pitchFamily="34" charset="0"/>
              </a:rPr>
              <a:t>Psuedo</a:t>
            </a:r>
            <a:r>
              <a:rPr lang="en-US" sz="1400" dirty="0">
                <a:latin typeface="Grotesque Light" panose="020B0304020202020204" pitchFamily="34" charset="0"/>
              </a:rPr>
              <a:t> code:</a:t>
            </a:r>
          </a:p>
          <a:p>
            <a:pPr lvl="1"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Edge following</a:t>
            </a:r>
          </a:p>
          <a:p>
            <a:pPr lvl="1" algn="just">
              <a:lnSpc>
                <a:spcPct val="150000"/>
              </a:lnSpc>
            </a:pPr>
            <a:endParaRPr lang="en-US" sz="1400" b="1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Keep last color in edge section of color detection bar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Move forward slowly, turning to keep the same color </a:t>
            </a:r>
            <a:r>
              <a:rPr lang="en-US" sz="1400" dirty="0" err="1">
                <a:latin typeface="Grotesque Light" panose="020B0304020202020204" pitchFamily="34" charset="0"/>
              </a:rPr>
              <a:t>tetection</a:t>
            </a:r>
            <a:r>
              <a:rPr lang="en-US" sz="1400" dirty="0">
                <a:latin typeface="Grotesque Light" panose="020B0304020202020204" pitchFamily="34" charset="0"/>
              </a:rPr>
              <a:t> bar overlap with edge/line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032F3A-0743-4858-AD27-DD565E14F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04" y="2774780"/>
            <a:ext cx="7642392" cy="408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87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B72731-5540-4102-A101-E608177C6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176337"/>
            <a:ext cx="8039100" cy="45053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13D52B-BBD4-4F5B-A5A7-BDED8754D1B8}"/>
              </a:ext>
            </a:extLst>
          </p:cNvPr>
          <p:cNvSpPr txBox="1"/>
          <p:nvPr/>
        </p:nvSpPr>
        <p:spPr>
          <a:xfrm flipH="1">
            <a:off x="598169" y="697584"/>
            <a:ext cx="517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Color chart</a:t>
            </a:r>
          </a:p>
        </p:txBody>
      </p:sp>
    </p:spTree>
    <p:extLst>
      <p:ext uri="{BB962C8B-B14F-4D97-AF65-F5344CB8AC3E}">
        <p14:creationId xmlns:p14="http://schemas.microsoft.com/office/powerpoint/2010/main" val="2862321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EA6150-60DA-4630-A379-337D4B02308D}"/>
              </a:ext>
            </a:extLst>
          </p:cNvPr>
          <p:cNvSpPr/>
          <p:nvPr/>
        </p:nvSpPr>
        <p:spPr>
          <a:xfrm>
            <a:off x="1898073" y="685746"/>
            <a:ext cx="6274966" cy="5549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latin typeface="Grotesque Light" panose="020B0304020202020204" pitchFamily="34" charset="0"/>
              </a:rPr>
              <a:t>Psuedo</a:t>
            </a:r>
            <a:r>
              <a:rPr lang="en-US" sz="1400" dirty="0">
                <a:latin typeface="Grotesque Light" panose="020B0304020202020204" pitchFamily="34" charset="0"/>
              </a:rPr>
              <a:t> code:</a:t>
            </a:r>
          </a:p>
          <a:p>
            <a:pPr lvl="1"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Perimeter definition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Follow way points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Maybe motor differential speeds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Stay within perimeter</a:t>
            </a:r>
          </a:p>
          <a:p>
            <a:pPr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	</a:t>
            </a:r>
            <a:r>
              <a:rPr lang="en-US" sz="1400" dirty="0">
                <a:latin typeface="Grotesque Light" panose="020B0304020202020204" pitchFamily="34" charset="0"/>
              </a:rPr>
              <a:t>detect color()</a:t>
            </a:r>
          </a:p>
          <a:p>
            <a:pPr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if </a:t>
            </a:r>
            <a:r>
              <a:rPr lang="en-US" sz="1400" dirty="0" err="1">
                <a:latin typeface="Grotesque Light" panose="020B0304020202020204" pitchFamily="34" charset="0"/>
              </a:rPr>
              <a:t>color_detected</a:t>
            </a:r>
            <a:r>
              <a:rPr lang="en-US" sz="1400" dirty="0">
                <a:latin typeface="Grotesque Light" panose="020B0304020202020204" pitchFamily="34" charset="0"/>
              </a:rPr>
              <a:t> = </a:t>
            </a:r>
            <a:r>
              <a:rPr lang="en-US" sz="1400" dirty="0" err="1">
                <a:latin typeface="Grotesque Light" panose="020B0304020202020204" pitchFamily="34" charset="0"/>
              </a:rPr>
              <a:t>perimeter_color</a:t>
            </a: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turn away from the side </a:t>
            </a:r>
            <a:r>
              <a:rPr lang="en-US" sz="1400" dirty="0" err="1">
                <a:latin typeface="Grotesque Light" panose="020B0304020202020204" pitchFamily="34" charset="0"/>
              </a:rPr>
              <a:t>perimeter_color</a:t>
            </a:r>
            <a:r>
              <a:rPr lang="en-US" sz="1400" dirty="0">
                <a:latin typeface="Grotesque Light" panose="020B0304020202020204" pitchFamily="34" charset="0"/>
              </a:rPr>
              <a:t> was detected at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move forward</a:t>
            </a:r>
          </a:p>
          <a:p>
            <a:pPr lvl="1" algn="just">
              <a:lnSpc>
                <a:spcPct val="150000"/>
              </a:lnSpc>
            </a:pPr>
            <a:endParaRPr lang="en-US" sz="1400" b="1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53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EA6150-60DA-4630-A379-337D4B02308D}"/>
              </a:ext>
            </a:extLst>
          </p:cNvPr>
          <p:cNvSpPr/>
          <p:nvPr/>
        </p:nvSpPr>
        <p:spPr>
          <a:xfrm>
            <a:off x="1898073" y="685746"/>
            <a:ext cx="5657272" cy="3610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latin typeface="Grotesque Light" panose="020B0304020202020204" pitchFamily="34" charset="0"/>
              </a:rPr>
              <a:t>Psydo</a:t>
            </a:r>
            <a:r>
              <a:rPr lang="en-US" sz="1400" dirty="0">
                <a:latin typeface="Grotesque Light" panose="020B0304020202020204" pitchFamily="34" charset="0"/>
              </a:rPr>
              <a:t> code:</a:t>
            </a:r>
          </a:p>
          <a:p>
            <a:pPr lvl="1"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Color fill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detect color()</a:t>
            </a:r>
          </a:p>
          <a:p>
            <a:pPr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if </a:t>
            </a:r>
            <a:r>
              <a:rPr lang="en-US" sz="1400" dirty="0" err="1">
                <a:latin typeface="Grotesque Light" panose="020B0304020202020204" pitchFamily="34" charset="0"/>
              </a:rPr>
              <a:t>color_detected</a:t>
            </a:r>
            <a:r>
              <a:rPr lang="en-US" sz="1400" dirty="0">
                <a:latin typeface="Grotesque Light" panose="020B0304020202020204" pitchFamily="34" charset="0"/>
              </a:rPr>
              <a:t> = </a:t>
            </a:r>
            <a:r>
              <a:rPr lang="en-US" sz="1400" dirty="0" err="1">
                <a:latin typeface="Grotesque Light" panose="020B0304020202020204" pitchFamily="34" charset="0"/>
              </a:rPr>
              <a:t>perimeter_color</a:t>
            </a: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turn away from the side </a:t>
            </a:r>
            <a:r>
              <a:rPr lang="en-US" sz="1400" dirty="0" err="1">
                <a:latin typeface="Grotesque Light" panose="020B0304020202020204" pitchFamily="34" charset="0"/>
              </a:rPr>
              <a:t>perimeter_color</a:t>
            </a:r>
            <a:r>
              <a:rPr lang="en-US" sz="1400" dirty="0">
                <a:latin typeface="Grotesque Light" panose="020B0304020202020204" pitchFamily="34" charset="0"/>
              </a:rPr>
              <a:t> was detected at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move forward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else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marker down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	random walk or zig-zag to fill</a:t>
            </a:r>
          </a:p>
        </p:txBody>
      </p:sp>
    </p:spTree>
    <p:extLst>
      <p:ext uri="{BB962C8B-B14F-4D97-AF65-F5344CB8AC3E}">
        <p14:creationId xmlns:p14="http://schemas.microsoft.com/office/powerpoint/2010/main" val="1401773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EA6150-60DA-4630-A379-337D4B02308D}"/>
              </a:ext>
            </a:extLst>
          </p:cNvPr>
          <p:cNvSpPr/>
          <p:nvPr/>
        </p:nvSpPr>
        <p:spPr>
          <a:xfrm>
            <a:off x="1898073" y="685746"/>
            <a:ext cx="4572000" cy="6196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 err="1">
                <a:latin typeface="Grotesque Light" panose="020B0304020202020204" pitchFamily="34" charset="0"/>
              </a:rPr>
              <a:t>Psydo</a:t>
            </a:r>
            <a:r>
              <a:rPr lang="en-US" sz="1400" dirty="0">
                <a:latin typeface="Grotesque Light" panose="020B0304020202020204" pitchFamily="34" charset="0"/>
              </a:rPr>
              <a:t> code:</a:t>
            </a:r>
          </a:p>
          <a:p>
            <a:pPr lvl="1" algn="just">
              <a:lnSpc>
                <a:spcPct val="150000"/>
              </a:lnSpc>
            </a:pPr>
            <a:r>
              <a:rPr lang="en-US" sz="1400" b="1" dirty="0">
                <a:latin typeface="Grotesque Light" panose="020B0304020202020204" pitchFamily="34" charset="0"/>
              </a:rPr>
              <a:t>Pattern fill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Loop through 10k straight lines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</a:t>
            </a:r>
            <a:r>
              <a:rPr lang="en-US" sz="1400" dirty="0" err="1">
                <a:latin typeface="Grotesque Light" panose="020B0304020202020204" pitchFamily="34" charset="0"/>
              </a:rPr>
              <a:t>Pen_up</a:t>
            </a:r>
            <a:r>
              <a:rPr lang="en-US" sz="1400" dirty="0">
                <a:latin typeface="Grotesque Light" panose="020B0304020202020204" pitchFamily="34" charset="0"/>
              </a:rPr>
              <a:t>()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walk randomly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</a:t>
            </a:r>
            <a:r>
              <a:rPr lang="en-US" sz="1400" dirty="0" err="1">
                <a:latin typeface="Grotesque Light" panose="020B0304020202020204" pitchFamily="34" charset="0"/>
              </a:rPr>
              <a:t>Pen_down</a:t>
            </a:r>
            <a:r>
              <a:rPr lang="en-US" sz="1400" dirty="0">
                <a:latin typeface="Grotesque Light" panose="020B0304020202020204" pitchFamily="34" charset="0"/>
              </a:rPr>
              <a:t>()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walk straight</a:t>
            </a: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Loop through 10k curvy lines 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</a:t>
            </a:r>
            <a:r>
              <a:rPr lang="en-US" sz="1400" dirty="0" err="1">
                <a:latin typeface="Grotesque Light" panose="020B0304020202020204" pitchFamily="34" charset="0"/>
              </a:rPr>
              <a:t>Pen_up</a:t>
            </a:r>
            <a:r>
              <a:rPr lang="en-US" sz="1400" dirty="0">
                <a:latin typeface="Grotesque Light" panose="020B0304020202020204" pitchFamily="34" charset="0"/>
              </a:rPr>
              <a:t>()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walk randomly within perimeter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</a:t>
            </a:r>
            <a:r>
              <a:rPr lang="en-US" sz="1400" dirty="0" err="1">
                <a:latin typeface="Grotesque Light" panose="020B0304020202020204" pitchFamily="34" charset="0"/>
              </a:rPr>
              <a:t>Pen_down</a:t>
            </a:r>
            <a:r>
              <a:rPr lang="en-US" sz="1400" dirty="0">
                <a:latin typeface="Grotesque Light" panose="020B0304020202020204" pitchFamily="34" charset="0"/>
              </a:rPr>
              <a:t>()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>
                <a:latin typeface="Grotesque Light" panose="020B0304020202020204" pitchFamily="34" charset="0"/>
              </a:rPr>
              <a:t>	walk randomly within perimeter</a:t>
            </a:r>
          </a:p>
          <a:p>
            <a:pPr lvl="2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lvl="1"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400" dirty="0">
              <a:latin typeface="Grotesque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29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9E2854-8488-4C5A-8748-235BA30377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" r="6244"/>
          <a:stretch/>
        </p:blipFill>
        <p:spPr>
          <a:xfrm>
            <a:off x="516206" y="461602"/>
            <a:ext cx="3753585" cy="59342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2EFED6-F118-4619-BA2C-5E262B0038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079"/>
          <a:stretch/>
        </p:blipFill>
        <p:spPr>
          <a:xfrm rot="16200000">
            <a:off x="3821853" y="1552208"/>
            <a:ext cx="5933714" cy="375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1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F937E1-E55C-4443-A8F3-537A9EA185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9176" r="9176"/>
          <a:stretch/>
        </p:blipFill>
        <p:spPr>
          <a:xfrm>
            <a:off x="-461913" y="1772026"/>
            <a:ext cx="5033913" cy="33559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536281-D618-49D0-95E1-CF69E48BDE47}"/>
              </a:ext>
            </a:extLst>
          </p:cNvPr>
          <p:cNvSpPr txBox="1"/>
          <p:nvPr/>
        </p:nvSpPr>
        <p:spPr>
          <a:xfrm>
            <a:off x="4732255" y="1925155"/>
            <a:ext cx="42014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“When an artist uses a conceptual form of art, it means that all of the planning and decisions are made beforehand and the execution is a perfunctory affair. The idea becomes the machine that makes the art.” For </a:t>
            </a:r>
            <a:r>
              <a:rPr lang="en-US" sz="1400" i="1" dirty="0">
                <a:latin typeface="Grotesque Light" panose="020B0304020202020204" pitchFamily="34" charset="0"/>
              </a:rPr>
              <a:t>Wall Drawing #1180</a:t>
            </a:r>
            <a:r>
              <a:rPr lang="en-US" sz="1400" dirty="0">
                <a:latin typeface="Grotesque Light" panose="020B0304020202020204" pitchFamily="34" charset="0"/>
              </a:rPr>
              <a:t> (first installed in 2005) and all of his wall drawings, </a:t>
            </a:r>
            <a:r>
              <a:rPr lang="en-US" sz="1400" dirty="0" err="1">
                <a:latin typeface="Grotesque Light" panose="020B0304020202020204" pitchFamily="34" charset="0"/>
              </a:rPr>
              <a:t>LeWitt</a:t>
            </a:r>
            <a:r>
              <a:rPr lang="en-US" sz="1400" dirty="0">
                <a:latin typeface="Grotesque Light" panose="020B0304020202020204" pitchFamily="34" charset="0"/>
              </a:rPr>
              <a:t> wrote out detailed instructions so that the work could be executed by a different group each time it was installed. The instructions for </a:t>
            </a:r>
            <a:r>
              <a:rPr lang="en-US" sz="1400" i="1" dirty="0">
                <a:latin typeface="Grotesque Light" panose="020B0304020202020204" pitchFamily="34" charset="0"/>
              </a:rPr>
              <a:t>Wall Drawing #1180</a:t>
            </a:r>
            <a:r>
              <a:rPr lang="en-US" sz="1400" dirty="0">
                <a:latin typeface="Grotesque Light" panose="020B0304020202020204" pitchFamily="34" charset="0"/>
              </a:rPr>
              <a:t> read: “</a:t>
            </a:r>
            <a:r>
              <a:rPr lang="en-US" sz="1400" b="1" dirty="0">
                <a:latin typeface="Grotesque Light" panose="020B0304020202020204" pitchFamily="34" charset="0"/>
              </a:rPr>
              <a:t>Within a circle, draw 10,000 black straight lines and 10,000 black not straight lines. All lines are randomly spaced and equally distributed.</a:t>
            </a:r>
            <a:r>
              <a:rPr lang="en-US" sz="1400" dirty="0">
                <a:latin typeface="Grotesque Light" panose="020B0304020202020204" pitchFamily="34" charset="0"/>
              </a:rPr>
              <a:t>” </a:t>
            </a:r>
          </a:p>
          <a:p>
            <a:pPr algn="r"/>
            <a:r>
              <a:rPr lang="en-US" sz="1400" dirty="0">
                <a:latin typeface="Grotesque Light" panose="020B0304020202020204" pitchFamily="34" charset="0"/>
              </a:rPr>
              <a:t>– Yale University Art Gallery</a:t>
            </a:r>
          </a:p>
        </p:txBody>
      </p:sp>
    </p:spTree>
    <p:extLst>
      <p:ext uri="{BB962C8B-B14F-4D97-AF65-F5344CB8AC3E}">
        <p14:creationId xmlns:p14="http://schemas.microsoft.com/office/powerpoint/2010/main" val="2118841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edia 5">
            <a:hlinkClick r:id="" action="ppaction://media"/>
            <a:extLst>
              <a:ext uri="{FF2B5EF4-FFF2-40B4-BE49-F238E27FC236}">
                <a16:creationId xmlns:a16="http://schemas.microsoft.com/office/drawing/2014/main" id="{D9A4F006-BB0A-4A17-9016-14B00D928D0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32882" y="584462"/>
            <a:ext cx="7678236" cy="43190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A2A070-2049-4E46-8FBB-5A76A876D229}"/>
              </a:ext>
            </a:extLst>
          </p:cNvPr>
          <p:cNvSpPr txBox="1"/>
          <p:nvPr/>
        </p:nvSpPr>
        <p:spPr>
          <a:xfrm>
            <a:off x="732882" y="4990276"/>
            <a:ext cx="76782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“The first drafter has a black marker and makes an irregular horizontal line near the top of the wall. Then the second drafter tries to copy it (without touching it) using a red marker. The third drafter does the same, using a yellow marker. The fourth drafter does the same using a blue marker. Then the second drafter followed by the third and fourth copies the last line drawn until the bottom of the wall is reached.”</a:t>
            </a:r>
          </a:p>
        </p:txBody>
      </p:sp>
    </p:spTree>
    <p:extLst>
      <p:ext uri="{BB962C8B-B14F-4D97-AF65-F5344CB8AC3E}">
        <p14:creationId xmlns:p14="http://schemas.microsoft.com/office/powerpoint/2010/main" val="997933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192CF7-3E5F-4825-B97A-237C64EFB9C6}"/>
              </a:ext>
            </a:extLst>
          </p:cNvPr>
          <p:cNvSpPr txBox="1"/>
          <p:nvPr/>
        </p:nvSpPr>
        <p:spPr>
          <a:xfrm>
            <a:off x="2642934" y="468967"/>
            <a:ext cx="3858132" cy="607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We propose to implement the </a:t>
            </a:r>
            <a:r>
              <a:rPr lang="en-US" sz="1400" b="1" dirty="0">
                <a:latin typeface="Grotesque Light" panose="020B0304020202020204" pitchFamily="34" charset="0"/>
              </a:rPr>
              <a:t>algorithms of Sol </a:t>
            </a:r>
            <a:r>
              <a:rPr lang="en-US" sz="1400" b="1" dirty="0" err="1">
                <a:latin typeface="Grotesque Light" panose="020B0304020202020204" pitchFamily="34" charset="0"/>
              </a:rPr>
              <a:t>LeWitt</a:t>
            </a:r>
            <a:r>
              <a:rPr lang="en-US" sz="1400" dirty="0">
                <a:latin typeface="Grotesque Light" panose="020B0304020202020204" pitchFamily="34" charset="0"/>
              </a:rPr>
              <a:t> with a swarm of drawing robots.  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dirty="0">
                <a:latin typeface="Grotesque Light" panose="020B0304020202020204" pitchFamily="34" charset="0"/>
              </a:rPr>
              <a:t>Our approach will enable </a:t>
            </a:r>
            <a:r>
              <a:rPr lang="en-US" sz="1400" b="1" dirty="0">
                <a:latin typeface="Grotesque Light" panose="020B0304020202020204" pitchFamily="34" charset="0"/>
              </a:rPr>
              <a:t>multi-robot systems </a:t>
            </a:r>
            <a:r>
              <a:rPr lang="en-US" sz="1400" dirty="0">
                <a:latin typeface="Grotesque Light" panose="020B0304020202020204" pitchFamily="34" charset="0"/>
              </a:rPr>
              <a:t>to collaboratively draw highly detailed works from low-level, local decisions.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dirty="0">
                <a:latin typeface="Grotesque Light" panose="020B0304020202020204" pitchFamily="34" charset="0"/>
              </a:rPr>
              <a:t>These robots have </a:t>
            </a:r>
            <a:r>
              <a:rPr lang="en-US" sz="1400" b="1" dirty="0">
                <a:latin typeface="Grotesque Light" panose="020B0304020202020204" pitchFamily="34" charset="0"/>
              </a:rPr>
              <a:t>no communication </a:t>
            </a:r>
            <a:r>
              <a:rPr lang="en-US" sz="1400" dirty="0">
                <a:latin typeface="Grotesque Light" panose="020B0304020202020204" pitchFamily="34" charset="0"/>
              </a:rPr>
              <a:t>with each other, but are environmentally aware. Their drawings are stigmergic notes that affect future robots actions.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dirty="0">
                <a:latin typeface="Grotesque Light" panose="020B0304020202020204" pitchFamily="34" charset="0"/>
              </a:rPr>
              <a:t>This will be a </a:t>
            </a:r>
            <a:r>
              <a:rPr lang="en-US" sz="1400" b="1" dirty="0">
                <a:latin typeface="Grotesque Light" panose="020B0304020202020204" pitchFamily="34" charset="0"/>
              </a:rPr>
              <a:t>heterogeneous system</a:t>
            </a:r>
            <a:r>
              <a:rPr lang="en-US" sz="1400" dirty="0">
                <a:latin typeface="Grotesque Light" panose="020B0304020202020204" pitchFamily="34" charset="0"/>
              </a:rPr>
              <a:t>, where agents have unique roles. For instance one robot will set the perimeter or initiate the drawing space, allowing the rest to respond.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dirty="0">
                <a:latin typeface="Grotesque Light" panose="020B0304020202020204" pitchFamily="34" charset="0"/>
              </a:rPr>
              <a:t>Each agent fulfills a role, and once that is completed they retire.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dirty="0">
                <a:latin typeface="Grotesque Light" panose="020B0304020202020204" pitchFamily="34" charset="0"/>
              </a:rPr>
              <a:t>The agents can be </a:t>
            </a:r>
            <a:r>
              <a:rPr lang="en-US" sz="1400" b="1" dirty="0">
                <a:latin typeface="Grotesque Light" panose="020B0304020202020204" pitchFamily="34" charset="0"/>
              </a:rPr>
              <a:t>re-started</a:t>
            </a:r>
            <a:r>
              <a:rPr lang="en-US" sz="1400" dirty="0">
                <a:latin typeface="Grotesque Light" panose="020B0304020202020204" pitchFamily="34" charset="0"/>
              </a:rPr>
              <a:t> on a fresh canvas to recreate a new piece. Each individual agent affects the work. </a:t>
            </a:r>
          </a:p>
          <a:p>
            <a:pPr algn="just"/>
            <a:endParaRPr lang="en-US" sz="1400" dirty="0">
              <a:latin typeface="Grotesque Light" panose="020B0304020202020204" pitchFamily="34" charset="0"/>
            </a:endParaRPr>
          </a:p>
          <a:p>
            <a:pPr algn="just"/>
            <a:r>
              <a:rPr lang="en-US" sz="1400" b="1" dirty="0">
                <a:latin typeface="Grotesque Light" panose="020B0304020202020204" pitchFamily="34" charset="0"/>
              </a:rPr>
              <a:t>A discrete set of behaviors </a:t>
            </a:r>
            <a:r>
              <a:rPr lang="en-US" sz="1400" dirty="0">
                <a:latin typeface="Grotesque Light" panose="020B0304020202020204" pitchFamily="34" charset="0"/>
              </a:rPr>
              <a:t>programed into the agents allows recreation of several works, and enables human, artist, robot interaction.</a:t>
            </a:r>
          </a:p>
          <a:p>
            <a:pPr algn="just"/>
            <a:endParaRPr lang="en-US" sz="1050" dirty="0">
              <a:latin typeface="Grotesque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12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1BAE63-44AA-497F-8AF7-99D9612A0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9144000" cy="3505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1B0EC9-385A-456C-BEE6-CF58D625C56C}"/>
              </a:ext>
            </a:extLst>
          </p:cNvPr>
          <p:cNvSpPr txBox="1"/>
          <p:nvPr/>
        </p:nvSpPr>
        <p:spPr>
          <a:xfrm>
            <a:off x="327243" y="5181600"/>
            <a:ext cx="2258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Space division &amp; color fill</a:t>
            </a:r>
          </a:p>
        </p:txBody>
      </p:sp>
    </p:spTree>
    <p:extLst>
      <p:ext uri="{BB962C8B-B14F-4D97-AF65-F5344CB8AC3E}">
        <p14:creationId xmlns:p14="http://schemas.microsoft.com/office/powerpoint/2010/main" val="1345337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915B53-698A-41BE-8212-008AE5B72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4397"/>
            <a:ext cx="9144000" cy="36292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3D0ADA-B7A2-4A04-B620-68E55E231A27}"/>
              </a:ext>
            </a:extLst>
          </p:cNvPr>
          <p:cNvSpPr txBox="1"/>
          <p:nvPr/>
        </p:nvSpPr>
        <p:spPr>
          <a:xfrm>
            <a:off x="306669" y="5243603"/>
            <a:ext cx="2258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Edge following. Order.</a:t>
            </a:r>
          </a:p>
        </p:txBody>
      </p:sp>
    </p:spTree>
    <p:extLst>
      <p:ext uri="{BB962C8B-B14F-4D97-AF65-F5344CB8AC3E}">
        <p14:creationId xmlns:p14="http://schemas.microsoft.com/office/powerpoint/2010/main" val="931114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E69D23-A2FB-4AB8-B5B1-A574135CDB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r="5847"/>
          <a:stretch/>
        </p:blipFill>
        <p:spPr>
          <a:xfrm>
            <a:off x="0" y="-21210"/>
            <a:ext cx="9144001" cy="68792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15B736-6D71-434A-855B-324E447C49E3}"/>
              </a:ext>
            </a:extLst>
          </p:cNvPr>
          <p:cNvSpPr txBox="1"/>
          <p:nvPr/>
        </p:nvSpPr>
        <p:spPr>
          <a:xfrm>
            <a:off x="0" y="5879184"/>
            <a:ext cx="304755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Grotesque Light" panose="020B0304020202020204" pitchFamily="34" charset="0"/>
              </a:rPr>
              <a:t>Perimeter definition &amp; pattern fill</a:t>
            </a:r>
          </a:p>
        </p:txBody>
      </p:sp>
    </p:spTree>
    <p:extLst>
      <p:ext uri="{BB962C8B-B14F-4D97-AF65-F5344CB8AC3E}">
        <p14:creationId xmlns:p14="http://schemas.microsoft.com/office/powerpoint/2010/main" val="4037193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1248</TotalTime>
  <Words>508</Words>
  <Application>Microsoft Office PowerPoint</Application>
  <PresentationFormat>On-screen Show (4:3)</PresentationFormat>
  <Paragraphs>92</Paragraphs>
  <Slides>26</Slides>
  <Notes>1</Notes>
  <HiddenSlides>1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Grotesque Light</vt:lpstr>
      <vt:lpstr>Office Theme</vt:lpstr>
      <vt:lpstr>Sol LeRoot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 LeRoot</dc:title>
  <dc:creator>Sara Falcone</dc:creator>
  <cp:lastModifiedBy>Sara Falcone</cp:lastModifiedBy>
  <cp:revision>27</cp:revision>
  <dcterms:created xsi:type="dcterms:W3CDTF">2018-11-29T17:43:34Z</dcterms:created>
  <dcterms:modified xsi:type="dcterms:W3CDTF">2018-12-04T05:40:26Z</dcterms:modified>
</cp:coreProperties>
</file>