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391" r:id="rId3"/>
    <p:sldId id="390" r:id="rId4"/>
    <p:sldId id="257" r:id="rId5"/>
    <p:sldId id="389" r:id="rId6"/>
    <p:sldId id="381" r:id="rId7"/>
    <p:sldId id="387" r:id="rId8"/>
    <p:sldId id="388" r:id="rId9"/>
    <p:sldId id="392" r:id="rId10"/>
    <p:sldId id="393" r:id="rId11"/>
    <p:sldId id="394" r:id="rId12"/>
    <p:sldId id="39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2222" autoAdjust="0"/>
  </p:normalViewPr>
  <p:slideViewPr>
    <p:cSldViewPr snapToGrid="0">
      <p:cViewPr varScale="1">
        <p:scale>
          <a:sx n="60" d="100"/>
          <a:sy n="60" d="100"/>
        </p:scale>
        <p:origin x="1495" y="1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FF16E9-21A3-4429-9C39-8F0728A95AF5}" type="datetimeFigureOut">
              <a:rPr lang="en-US" smtClean="0"/>
              <a:t>3/31/2020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FE9293-62D7-410C-A7F4-3C730A13E933}" type="slidenum">
              <a:rPr lang="en-US" smtClean="0"/>
              <a:t>‹#›</a:t>
            </a:fld>
            <a:endParaRPr lang="en-US"/>
          </a:p>
        </p:txBody>
      </p:sp>
    </p:spTree>
    <p:extLst>
      <p:ext uri="{BB962C8B-B14F-4D97-AF65-F5344CB8AC3E}">
        <p14:creationId xmlns:p14="http://schemas.microsoft.com/office/powerpoint/2010/main" val="3474614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reader.elsevier.com/reader/sd/pii/S0007091217356404?token=9EB2903B9E2B04596F6EB5550D71804C8B9CD085B1B3D994D74CC8A10A6C848307D5B2E459CF537863BC9B520BDB41F9"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hlinkClick r:id="rId3"/>
            </a:endParaRPr>
          </a:p>
          <a:p>
            <a:r>
              <a:rPr lang="en-US" dirty="0">
                <a:hlinkClick r:id="rId3"/>
              </a:rPr>
              <a:t>https://reader.elsevier.com/reader/sd/pii/S0007091217356404?token=9EB2903B9E2B04596F6EB5550D71804C8B9CD085B1B3D994D74CC8A10A6C848307D5B2E459CF537863BC9B520BDB41F9</a:t>
            </a:r>
            <a:endParaRPr lang="en-US" dirty="0"/>
          </a:p>
        </p:txBody>
      </p:sp>
      <p:sp>
        <p:nvSpPr>
          <p:cNvPr id="4" name="Slide Number Placeholder 3"/>
          <p:cNvSpPr>
            <a:spLocks noGrp="1"/>
          </p:cNvSpPr>
          <p:nvPr>
            <p:ph type="sldNum" sz="quarter" idx="5"/>
          </p:nvPr>
        </p:nvSpPr>
        <p:spPr/>
        <p:txBody>
          <a:bodyPr/>
          <a:lstStyle/>
          <a:p>
            <a:fld id="{55FE9293-62D7-410C-A7F4-3C730A13E933}" type="slidenum">
              <a:rPr lang="en-US" smtClean="0"/>
              <a:t>5</a:t>
            </a:fld>
            <a:endParaRPr lang="en-US"/>
          </a:p>
        </p:txBody>
      </p:sp>
    </p:spTree>
    <p:extLst>
      <p:ext uri="{BB962C8B-B14F-4D97-AF65-F5344CB8AC3E}">
        <p14:creationId xmlns:p14="http://schemas.microsoft.com/office/powerpoint/2010/main" val="3902291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RJS system consisted of a polypropylene reservoir with a diameter of 12.5 mm and height of 25.4 mm (Figure S1). The reservoir had two sidewall orifices with diameter (D) of 340 </a:t>
            </a:r>
          </a:p>
          <a:p>
            <a:r>
              <a:rPr lang="en-US" sz="1200" b="0" i="0" u="none" strike="noStrike" kern="1200" baseline="0" dirty="0">
                <a:solidFill>
                  <a:schemeClr val="tx1"/>
                </a:solidFill>
                <a:latin typeface="+mn-lt"/>
                <a:ea typeface="+mn-ea"/>
                <a:cs typeface="+mn-cs"/>
              </a:rPr>
              <a:t>μm and L: D ratio of 9, where L is the orifice length depicted in Figure 1b. The perforated reservoir was attached to the shaft of a brushless motor (model BND23 from </a:t>
            </a:r>
            <a:r>
              <a:rPr lang="en-US" sz="1200" b="0" i="0" u="none" strike="noStrike" kern="1200" baseline="0" dirty="0" err="1">
                <a:solidFill>
                  <a:schemeClr val="tx1"/>
                </a:solidFill>
                <a:latin typeface="+mn-lt"/>
                <a:ea typeface="+mn-ea"/>
                <a:cs typeface="+mn-cs"/>
              </a:rPr>
              <a:t>Peromatic</a:t>
            </a:r>
            <a:r>
              <a:rPr lang="en-US" sz="1200" b="0" i="0" u="none" strike="noStrike" kern="1200" baseline="0" dirty="0">
                <a:solidFill>
                  <a:schemeClr val="tx1"/>
                </a:solidFill>
                <a:latin typeface="+mn-lt"/>
                <a:ea typeface="+mn-ea"/>
                <a:cs typeface="+mn-cs"/>
              </a:rPr>
              <a:t> GmbH, Switzerland) and rotation speed was controlled by a circuit board. The circuit is equipped with a manual rotation speed control to change the rotation of the motor before or during RJS. The polymer solution was continuously fed to the reservoir via polyethylene tube connected to a 50 ml syringe placed in the cradle of syringe pump (KD Scientific, Holliston, MA). Rotation started immediately after filling the reservoir. The resulting fibers were collected on a stationary round collector. Collected fibers were removed and weighed after certain period of time to evaluate production rate. The production rate was 5-6 g/h which is ~10 times higher than the production rate of standard electrospinning. To study effect of orifice geometry on fiber geometry, another orifice with diameter of 650 μm and L: D ratio of 5 was built. </a:t>
            </a: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production rate was 5-6 g/h which is ~10 times higher than the production rate of standard electrospinning </a:t>
            </a:r>
            <a:endParaRPr lang="en-US" dirty="0"/>
          </a:p>
        </p:txBody>
      </p:sp>
      <p:sp>
        <p:nvSpPr>
          <p:cNvPr id="4" name="Slide Number Placeholder 3"/>
          <p:cNvSpPr>
            <a:spLocks noGrp="1"/>
          </p:cNvSpPr>
          <p:nvPr>
            <p:ph type="sldNum" sz="quarter" idx="5"/>
          </p:nvPr>
        </p:nvSpPr>
        <p:spPr/>
        <p:txBody>
          <a:bodyPr/>
          <a:lstStyle/>
          <a:p>
            <a:fld id="{55FE9293-62D7-410C-A7F4-3C730A13E933}" type="slidenum">
              <a:rPr lang="en-US" smtClean="0"/>
              <a:t>10</a:t>
            </a:fld>
            <a:endParaRPr lang="en-US"/>
          </a:p>
        </p:txBody>
      </p:sp>
    </p:spTree>
    <p:extLst>
      <p:ext uri="{BB962C8B-B14F-4D97-AF65-F5344CB8AC3E}">
        <p14:creationId xmlns:p14="http://schemas.microsoft.com/office/powerpoint/2010/main" val="3322966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RJS system used to manufacture fibers is depicted in Figure 1a. The RJS consisted of a brushless DC servo motor (Maxon Motor Company, Fall River, MA) attached to a</a:t>
            </a:r>
          </a:p>
          <a:p>
            <a:r>
              <a:rPr lang="en-US" dirty="0"/>
              <a:t>custom-fabricated reservoir with a 343 μm sidewall orifice. Solutions (1 mL) were spun at angular speeds, Ω, up to 75 000 rpm and collected at the spinning midpoint to ensure sample uniformity.</a:t>
            </a:r>
          </a:p>
        </p:txBody>
      </p:sp>
      <p:sp>
        <p:nvSpPr>
          <p:cNvPr id="4" name="Slide Number Placeholder 3"/>
          <p:cNvSpPr>
            <a:spLocks noGrp="1"/>
          </p:cNvSpPr>
          <p:nvPr>
            <p:ph type="sldNum" sz="quarter" idx="5"/>
          </p:nvPr>
        </p:nvSpPr>
        <p:spPr/>
        <p:txBody>
          <a:bodyPr/>
          <a:lstStyle/>
          <a:p>
            <a:fld id="{55FE9293-62D7-410C-A7F4-3C730A13E933}" type="slidenum">
              <a:rPr lang="en-US" smtClean="0"/>
              <a:t>11</a:t>
            </a:fld>
            <a:endParaRPr lang="en-US"/>
          </a:p>
        </p:txBody>
      </p:sp>
    </p:spTree>
    <p:extLst>
      <p:ext uri="{BB962C8B-B14F-4D97-AF65-F5344CB8AC3E}">
        <p14:creationId xmlns:p14="http://schemas.microsoft.com/office/powerpoint/2010/main" val="3342431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hollow metal rotary cone was used as spinneret (Figure 1A). The bottom and top diameters, the height, and the thickness of the hollow cone were 30, 7, 40, and 2 mm, respectively. The</a:t>
            </a:r>
          </a:p>
          <a:p>
            <a:r>
              <a:rPr lang="en-US" dirty="0"/>
              <a:t>cone was fixed coaxially to the DC electromotor with a nylon column. At the top of the nylon column, there was a plastic wafer with a thickness of 0.5mm and a diameter of 40 mm. The nylon </a:t>
            </a:r>
          </a:p>
          <a:p>
            <a:r>
              <a:rPr lang="en-US" dirty="0"/>
              <a:t>column and the plastic wafer were used to avoid static electricity. The outer surface of the cone was mechanically polished. Pieces of copper wires were brushed up against the cone as electrical</a:t>
            </a:r>
          </a:p>
          <a:p>
            <a:r>
              <a:rPr lang="en-US" dirty="0"/>
              <a:t>contacts. </a:t>
            </a:r>
          </a:p>
        </p:txBody>
      </p:sp>
      <p:sp>
        <p:nvSpPr>
          <p:cNvPr id="4" name="Slide Number Placeholder 3"/>
          <p:cNvSpPr>
            <a:spLocks noGrp="1"/>
          </p:cNvSpPr>
          <p:nvPr>
            <p:ph type="sldNum" sz="quarter" idx="5"/>
          </p:nvPr>
        </p:nvSpPr>
        <p:spPr/>
        <p:txBody>
          <a:bodyPr/>
          <a:lstStyle/>
          <a:p>
            <a:fld id="{55FE9293-62D7-410C-A7F4-3C730A13E933}" type="slidenum">
              <a:rPr lang="en-US" smtClean="0"/>
              <a:t>12</a:t>
            </a:fld>
            <a:endParaRPr lang="en-US"/>
          </a:p>
        </p:txBody>
      </p:sp>
    </p:spTree>
    <p:extLst>
      <p:ext uri="{BB962C8B-B14F-4D97-AF65-F5344CB8AC3E}">
        <p14:creationId xmlns:p14="http://schemas.microsoft.com/office/powerpoint/2010/main" val="3346697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9ED32-7750-4224-89F1-E0117A8013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C6096CC-F945-4A1D-A621-9B0E48BA9A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EEE957F-862F-433F-BEC1-ACF21362E317}"/>
              </a:ext>
            </a:extLst>
          </p:cNvPr>
          <p:cNvSpPr>
            <a:spLocks noGrp="1"/>
          </p:cNvSpPr>
          <p:nvPr>
            <p:ph type="dt" sz="half" idx="10"/>
          </p:nvPr>
        </p:nvSpPr>
        <p:spPr/>
        <p:txBody>
          <a:bodyPr/>
          <a:lstStyle/>
          <a:p>
            <a:fld id="{E8F80659-D7F2-4CF5-911B-B6C51BF00B56}" type="datetimeFigureOut">
              <a:rPr lang="en-US" smtClean="0"/>
              <a:t>3/31/2020</a:t>
            </a:fld>
            <a:endParaRPr lang="en-US"/>
          </a:p>
        </p:txBody>
      </p:sp>
      <p:sp>
        <p:nvSpPr>
          <p:cNvPr id="5" name="Footer Placeholder 4">
            <a:extLst>
              <a:ext uri="{FF2B5EF4-FFF2-40B4-BE49-F238E27FC236}">
                <a16:creationId xmlns:a16="http://schemas.microsoft.com/office/drawing/2014/main" id="{582AC047-07AA-4950-93EB-C4C6B29F93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F09DE8-8C96-4C00-B9B1-A8FAC3679401}"/>
              </a:ext>
            </a:extLst>
          </p:cNvPr>
          <p:cNvSpPr>
            <a:spLocks noGrp="1"/>
          </p:cNvSpPr>
          <p:nvPr>
            <p:ph type="sldNum" sz="quarter" idx="12"/>
          </p:nvPr>
        </p:nvSpPr>
        <p:spPr/>
        <p:txBody>
          <a:bodyPr/>
          <a:lstStyle/>
          <a:p>
            <a:fld id="{98E9923E-711A-44EF-A06D-9B046999EEBB}" type="slidenum">
              <a:rPr lang="en-US" smtClean="0"/>
              <a:t>‹#›</a:t>
            </a:fld>
            <a:endParaRPr lang="en-US"/>
          </a:p>
        </p:txBody>
      </p:sp>
    </p:spTree>
    <p:extLst>
      <p:ext uri="{BB962C8B-B14F-4D97-AF65-F5344CB8AC3E}">
        <p14:creationId xmlns:p14="http://schemas.microsoft.com/office/powerpoint/2010/main" val="145918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FAA72-9BB4-4012-B900-D9A148529F5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EF79C88-5ADF-46B8-970B-936F260CA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01CE86-C10C-4810-8E69-9E79B335ED52}"/>
              </a:ext>
            </a:extLst>
          </p:cNvPr>
          <p:cNvSpPr>
            <a:spLocks noGrp="1"/>
          </p:cNvSpPr>
          <p:nvPr>
            <p:ph type="dt" sz="half" idx="10"/>
          </p:nvPr>
        </p:nvSpPr>
        <p:spPr/>
        <p:txBody>
          <a:bodyPr/>
          <a:lstStyle/>
          <a:p>
            <a:fld id="{E8F80659-D7F2-4CF5-911B-B6C51BF00B56}" type="datetimeFigureOut">
              <a:rPr lang="en-US" smtClean="0"/>
              <a:t>3/31/2020</a:t>
            </a:fld>
            <a:endParaRPr lang="en-US"/>
          </a:p>
        </p:txBody>
      </p:sp>
      <p:sp>
        <p:nvSpPr>
          <p:cNvPr id="5" name="Footer Placeholder 4">
            <a:extLst>
              <a:ext uri="{FF2B5EF4-FFF2-40B4-BE49-F238E27FC236}">
                <a16:creationId xmlns:a16="http://schemas.microsoft.com/office/drawing/2014/main" id="{22DCE783-08B8-459E-A25C-ABA2AB122C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C14125-B7AA-4B1D-873B-DBD0BD090713}"/>
              </a:ext>
            </a:extLst>
          </p:cNvPr>
          <p:cNvSpPr>
            <a:spLocks noGrp="1"/>
          </p:cNvSpPr>
          <p:nvPr>
            <p:ph type="sldNum" sz="quarter" idx="12"/>
          </p:nvPr>
        </p:nvSpPr>
        <p:spPr/>
        <p:txBody>
          <a:bodyPr/>
          <a:lstStyle/>
          <a:p>
            <a:fld id="{98E9923E-711A-44EF-A06D-9B046999EEBB}" type="slidenum">
              <a:rPr lang="en-US" smtClean="0"/>
              <a:t>‹#›</a:t>
            </a:fld>
            <a:endParaRPr lang="en-US"/>
          </a:p>
        </p:txBody>
      </p:sp>
    </p:spTree>
    <p:extLst>
      <p:ext uri="{BB962C8B-B14F-4D97-AF65-F5344CB8AC3E}">
        <p14:creationId xmlns:p14="http://schemas.microsoft.com/office/powerpoint/2010/main" val="1775812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1A4694F-CC2F-4E39-A1AB-FBA5D0C909D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979F771-D047-40EE-A596-CA7E439401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E5E0D3-5984-4398-A55A-79D1EE99D7BA}"/>
              </a:ext>
            </a:extLst>
          </p:cNvPr>
          <p:cNvSpPr>
            <a:spLocks noGrp="1"/>
          </p:cNvSpPr>
          <p:nvPr>
            <p:ph type="dt" sz="half" idx="10"/>
          </p:nvPr>
        </p:nvSpPr>
        <p:spPr/>
        <p:txBody>
          <a:bodyPr/>
          <a:lstStyle/>
          <a:p>
            <a:fld id="{E8F80659-D7F2-4CF5-911B-B6C51BF00B56}" type="datetimeFigureOut">
              <a:rPr lang="en-US" smtClean="0"/>
              <a:t>3/31/2020</a:t>
            </a:fld>
            <a:endParaRPr lang="en-US"/>
          </a:p>
        </p:txBody>
      </p:sp>
      <p:sp>
        <p:nvSpPr>
          <p:cNvPr id="5" name="Footer Placeholder 4">
            <a:extLst>
              <a:ext uri="{FF2B5EF4-FFF2-40B4-BE49-F238E27FC236}">
                <a16:creationId xmlns:a16="http://schemas.microsoft.com/office/drawing/2014/main" id="{4E5A8E1B-26FF-44F1-8213-E5D2577BC5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7053B6-F60E-40A9-AC00-12C5C17B5C7D}"/>
              </a:ext>
            </a:extLst>
          </p:cNvPr>
          <p:cNvSpPr>
            <a:spLocks noGrp="1"/>
          </p:cNvSpPr>
          <p:nvPr>
            <p:ph type="sldNum" sz="quarter" idx="12"/>
          </p:nvPr>
        </p:nvSpPr>
        <p:spPr/>
        <p:txBody>
          <a:bodyPr/>
          <a:lstStyle/>
          <a:p>
            <a:fld id="{98E9923E-711A-44EF-A06D-9B046999EEBB}" type="slidenum">
              <a:rPr lang="en-US" smtClean="0"/>
              <a:t>‹#›</a:t>
            </a:fld>
            <a:endParaRPr lang="en-US"/>
          </a:p>
        </p:txBody>
      </p:sp>
    </p:spTree>
    <p:extLst>
      <p:ext uri="{BB962C8B-B14F-4D97-AF65-F5344CB8AC3E}">
        <p14:creationId xmlns:p14="http://schemas.microsoft.com/office/powerpoint/2010/main" val="766557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0384B-595F-46B8-8DDF-459610192B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A1D17C-5C88-4188-8E1E-E3F3E9AA80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70C4B5-2A46-496F-83D3-5C32DC25CBED}"/>
              </a:ext>
            </a:extLst>
          </p:cNvPr>
          <p:cNvSpPr>
            <a:spLocks noGrp="1"/>
          </p:cNvSpPr>
          <p:nvPr>
            <p:ph type="dt" sz="half" idx="10"/>
          </p:nvPr>
        </p:nvSpPr>
        <p:spPr/>
        <p:txBody>
          <a:bodyPr/>
          <a:lstStyle/>
          <a:p>
            <a:fld id="{E8F80659-D7F2-4CF5-911B-B6C51BF00B56}" type="datetimeFigureOut">
              <a:rPr lang="en-US" smtClean="0"/>
              <a:t>3/31/2020</a:t>
            </a:fld>
            <a:endParaRPr lang="en-US"/>
          </a:p>
        </p:txBody>
      </p:sp>
      <p:sp>
        <p:nvSpPr>
          <p:cNvPr id="5" name="Footer Placeholder 4">
            <a:extLst>
              <a:ext uri="{FF2B5EF4-FFF2-40B4-BE49-F238E27FC236}">
                <a16:creationId xmlns:a16="http://schemas.microsoft.com/office/drawing/2014/main" id="{A2D5DCF6-D644-4BAF-A4A8-F0C34CBAAA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3843AE-2A37-4EF3-9DEB-C4972C465324}"/>
              </a:ext>
            </a:extLst>
          </p:cNvPr>
          <p:cNvSpPr>
            <a:spLocks noGrp="1"/>
          </p:cNvSpPr>
          <p:nvPr>
            <p:ph type="sldNum" sz="quarter" idx="12"/>
          </p:nvPr>
        </p:nvSpPr>
        <p:spPr/>
        <p:txBody>
          <a:bodyPr/>
          <a:lstStyle/>
          <a:p>
            <a:fld id="{98E9923E-711A-44EF-A06D-9B046999EEBB}" type="slidenum">
              <a:rPr lang="en-US" smtClean="0"/>
              <a:t>‹#›</a:t>
            </a:fld>
            <a:endParaRPr lang="en-US"/>
          </a:p>
        </p:txBody>
      </p:sp>
    </p:spTree>
    <p:extLst>
      <p:ext uri="{BB962C8B-B14F-4D97-AF65-F5344CB8AC3E}">
        <p14:creationId xmlns:p14="http://schemas.microsoft.com/office/powerpoint/2010/main" val="2787692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50529-BFCA-4317-8636-555605986D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9D5BA6D-73E7-4E73-9CA1-E48F3956DA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31D39D-D244-4947-9DB5-510DEC022EC6}"/>
              </a:ext>
            </a:extLst>
          </p:cNvPr>
          <p:cNvSpPr>
            <a:spLocks noGrp="1"/>
          </p:cNvSpPr>
          <p:nvPr>
            <p:ph type="dt" sz="half" idx="10"/>
          </p:nvPr>
        </p:nvSpPr>
        <p:spPr/>
        <p:txBody>
          <a:bodyPr/>
          <a:lstStyle/>
          <a:p>
            <a:fld id="{E8F80659-D7F2-4CF5-911B-B6C51BF00B56}" type="datetimeFigureOut">
              <a:rPr lang="en-US" smtClean="0"/>
              <a:t>3/31/2020</a:t>
            </a:fld>
            <a:endParaRPr lang="en-US"/>
          </a:p>
        </p:txBody>
      </p:sp>
      <p:sp>
        <p:nvSpPr>
          <p:cNvPr id="5" name="Footer Placeholder 4">
            <a:extLst>
              <a:ext uri="{FF2B5EF4-FFF2-40B4-BE49-F238E27FC236}">
                <a16:creationId xmlns:a16="http://schemas.microsoft.com/office/drawing/2014/main" id="{A594C625-61F3-4996-A12C-5132A868CD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71E064-AB0B-4893-9C00-78016FDFC7E6}"/>
              </a:ext>
            </a:extLst>
          </p:cNvPr>
          <p:cNvSpPr>
            <a:spLocks noGrp="1"/>
          </p:cNvSpPr>
          <p:nvPr>
            <p:ph type="sldNum" sz="quarter" idx="12"/>
          </p:nvPr>
        </p:nvSpPr>
        <p:spPr/>
        <p:txBody>
          <a:bodyPr/>
          <a:lstStyle/>
          <a:p>
            <a:fld id="{98E9923E-711A-44EF-A06D-9B046999EEBB}" type="slidenum">
              <a:rPr lang="en-US" smtClean="0"/>
              <a:t>‹#›</a:t>
            </a:fld>
            <a:endParaRPr lang="en-US"/>
          </a:p>
        </p:txBody>
      </p:sp>
    </p:spTree>
    <p:extLst>
      <p:ext uri="{BB962C8B-B14F-4D97-AF65-F5344CB8AC3E}">
        <p14:creationId xmlns:p14="http://schemas.microsoft.com/office/powerpoint/2010/main" val="2143926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907D4-C290-4BAD-B531-DE83BA6731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A21D6B-7700-497B-8CB4-C6EE17D424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8CBC8A1-14AF-4206-AB23-6E5130F6F49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FCFDD2D-38C1-4415-85E7-85A84D8355DA}"/>
              </a:ext>
            </a:extLst>
          </p:cNvPr>
          <p:cNvSpPr>
            <a:spLocks noGrp="1"/>
          </p:cNvSpPr>
          <p:nvPr>
            <p:ph type="dt" sz="half" idx="10"/>
          </p:nvPr>
        </p:nvSpPr>
        <p:spPr/>
        <p:txBody>
          <a:bodyPr/>
          <a:lstStyle/>
          <a:p>
            <a:fld id="{E8F80659-D7F2-4CF5-911B-B6C51BF00B56}" type="datetimeFigureOut">
              <a:rPr lang="en-US" smtClean="0"/>
              <a:t>3/31/2020</a:t>
            </a:fld>
            <a:endParaRPr lang="en-US"/>
          </a:p>
        </p:txBody>
      </p:sp>
      <p:sp>
        <p:nvSpPr>
          <p:cNvPr id="6" name="Footer Placeholder 5">
            <a:extLst>
              <a:ext uri="{FF2B5EF4-FFF2-40B4-BE49-F238E27FC236}">
                <a16:creationId xmlns:a16="http://schemas.microsoft.com/office/drawing/2014/main" id="{1A245619-25FD-4FC9-B79E-6101A8276F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DB1B63-ECCF-474A-9C8B-F89A2FBB69B3}"/>
              </a:ext>
            </a:extLst>
          </p:cNvPr>
          <p:cNvSpPr>
            <a:spLocks noGrp="1"/>
          </p:cNvSpPr>
          <p:nvPr>
            <p:ph type="sldNum" sz="quarter" idx="12"/>
          </p:nvPr>
        </p:nvSpPr>
        <p:spPr/>
        <p:txBody>
          <a:bodyPr/>
          <a:lstStyle/>
          <a:p>
            <a:fld id="{98E9923E-711A-44EF-A06D-9B046999EEBB}" type="slidenum">
              <a:rPr lang="en-US" smtClean="0"/>
              <a:t>‹#›</a:t>
            </a:fld>
            <a:endParaRPr lang="en-US"/>
          </a:p>
        </p:txBody>
      </p:sp>
    </p:spTree>
    <p:extLst>
      <p:ext uri="{BB962C8B-B14F-4D97-AF65-F5344CB8AC3E}">
        <p14:creationId xmlns:p14="http://schemas.microsoft.com/office/powerpoint/2010/main" val="201226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B28B4-6547-4A7B-B452-00F28B57786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BB44ABC-FC27-4D8E-920E-26FDBA42C2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0D38DE-5275-4DFA-BCD8-37D8644D93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7087E6E-6410-434F-8A26-E92F888BEF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CB57A3-67EA-4885-9A09-34AFE1C6410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5E6DD7-A207-44B6-8ACE-CC8FE5DDCEF4}"/>
              </a:ext>
            </a:extLst>
          </p:cNvPr>
          <p:cNvSpPr>
            <a:spLocks noGrp="1"/>
          </p:cNvSpPr>
          <p:nvPr>
            <p:ph type="dt" sz="half" idx="10"/>
          </p:nvPr>
        </p:nvSpPr>
        <p:spPr/>
        <p:txBody>
          <a:bodyPr/>
          <a:lstStyle/>
          <a:p>
            <a:fld id="{E8F80659-D7F2-4CF5-911B-B6C51BF00B56}" type="datetimeFigureOut">
              <a:rPr lang="en-US" smtClean="0"/>
              <a:t>3/31/2020</a:t>
            </a:fld>
            <a:endParaRPr lang="en-US"/>
          </a:p>
        </p:txBody>
      </p:sp>
      <p:sp>
        <p:nvSpPr>
          <p:cNvPr id="8" name="Footer Placeholder 7">
            <a:extLst>
              <a:ext uri="{FF2B5EF4-FFF2-40B4-BE49-F238E27FC236}">
                <a16:creationId xmlns:a16="http://schemas.microsoft.com/office/drawing/2014/main" id="{4673C165-741F-4EF5-BAD7-40BC3B1D297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599A662-FC20-4093-BE7D-C710BF13F66E}"/>
              </a:ext>
            </a:extLst>
          </p:cNvPr>
          <p:cNvSpPr>
            <a:spLocks noGrp="1"/>
          </p:cNvSpPr>
          <p:nvPr>
            <p:ph type="sldNum" sz="quarter" idx="12"/>
          </p:nvPr>
        </p:nvSpPr>
        <p:spPr/>
        <p:txBody>
          <a:bodyPr/>
          <a:lstStyle/>
          <a:p>
            <a:fld id="{98E9923E-711A-44EF-A06D-9B046999EEBB}" type="slidenum">
              <a:rPr lang="en-US" smtClean="0"/>
              <a:t>‹#›</a:t>
            </a:fld>
            <a:endParaRPr lang="en-US"/>
          </a:p>
        </p:txBody>
      </p:sp>
    </p:spTree>
    <p:extLst>
      <p:ext uri="{BB962C8B-B14F-4D97-AF65-F5344CB8AC3E}">
        <p14:creationId xmlns:p14="http://schemas.microsoft.com/office/powerpoint/2010/main" val="226298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F4F1B-85BF-4CA3-9DF5-816329406D6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CCDB31A-03F4-4E67-BB93-302C6D725BB9}"/>
              </a:ext>
            </a:extLst>
          </p:cNvPr>
          <p:cNvSpPr>
            <a:spLocks noGrp="1"/>
          </p:cNvSpPr>
          <p:nvPr>
            <p:ph type="dt" sz="half" idx="10"/>
          </p:nvPr>
        </p:nvSpPr>
        <p:spPr/>
        <p:txBody>
          <a:bodyPr/>
          <a:lstStyle/>
          <a:p>
            <a:fld id="{E8F80659-D7F2-4CF5-911B-B6C51BF00B56}" type="datetimeFigureOut">
              <a:rPr lang="en-US" smtClean="0"/>
              <a:t>3/31/2020</a:t>
            </a:fld>
            <a:endParaRPr lang="en-US"/>
          </a:p>
        </p:txBody>
      </p:sp>
      <p:sp>
        <p:nvSpPr>
          <p:cNvPr id="4" name="Footer Placeholder 3">
            <a:extLst>
              <a:ext uri="{FF2B5EF4-FFF2-40B4-BE49-F238E27FC236}">
                <a16:creationId xmlns:a16="http://schemas.microsoft.com/office/drawing/2014/main" id="{53B44F1B-F665-47C0-A78D-398690F42BF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2C3F2C-07F6-410C-ACDB-B6599BCAAE50}"/>
              </a:ext>
            </a:extLst>
          </p:cNvPr>
          <p:cNvSpPr>
            <a:spLocks noGrp="1"/>
          </p:cNvSpPr>
          <p:nvPr>
            <p:ph type="sldNum" sz="quarter" idx="12"/>
          </p:nvPr>
        </p:nvSpPr>
        <p:spPr/>
        <p:txBody>
          <a:bodyPr/>
          <a:lstStyle/>
          <a:p>
            <a:fld id="{98E9923E-711A-44EF-A06D-9B046999EEBB}" type="slidenum">
              <a:rPr lang="en-US" smtClean="0"/>
              <a:t>‹#›</a:t>
            </a:fld>
            <a:endParaRPr lang="en-US"/>
          </a:p>
        </p:txBody>
      </p:sp>
    </p:spTree>
    <p:extLst>
      <p:ext uri="{BB962C8B-B14F-4D97-AF65-F5344CB8AC3E}">
        <p14:creationId xmlns:p14="http://schemas.microsoft.com/office/powerpoint/2010/main" val="1427990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E7CA54-E75B-44F3-80C9-C9BC87CAAB9E}"/>
              </a:ext>
            </a:extLst>
          </p:cNvPr>
          <p:cNvSpPr>
            <a:spLocks noGrp="1"/>
          </p:cNvSpPr>
          <p:nvPr>
            <p:ph type="dt" sz="half" idx="10"/>
          </p:nvPr>
        </p:nvSpPr>
        <p:spPr/>
        <p:txBody>
          <a:bodyPr/>
          <a:lstStyle/>
          <a:p>
            <a:fld id="{E8F80659-D7F2-4CF5-911B-B6C51BF00B56}" type="datetimeFigureOut">
              <a:rPr lang="en-US" smtClean="0"/>
              <a:t>3/31/2020</a:t>
            </a:fld>
            <a:endParaRPr lang="en-US"/>
          </a:p>
        </p:txBody>
      </p:sp>
      <p:sp>
        <p:nvSpPr>
          <p:cNvPr id="3" name="Footer Placeholder 2">
            <a:extLst>
              <a:ext uri="{FF2B5EF4-FFF2-40B4-BE49-F238E27FC236}">
                <a16:creationId xmlns:a16="http://schemas.microsoft.com/office/drawing/2014/main" id="{ED14501E-87F3-418B-AEE2-F24DE6245BC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EC91B3E-525F-4B83-95F3-C342D6BE6720}"/>
              </a:ext>
            </a:extLst>
          </p:cNvPr>
          <p:cNvSpPr>
            <a:spLocks noGrp="1"/>
          </p:cNvSpPr>
          <p:nvPr>
            <p:ph type="sldNum" sz="quarter" idx="12"/>
          </p:nvPr>
        </p:nvSpPr>
        <p:spPr/>
        <p:txBody>
          <a:bodyPr/>
          <a:lstStyle/>
          <a:p>
            <a:fld id="{98E9923E-711A-44EF-A06D-9B046999EEBB}" type="slidenum">
              <a:rPr lang="en-US" smtClean="0"/>
              <a:t>‹#›</a:t>
            </a:fld>
            <a:endParaRPr lang="en-US"/>
          </a:p>
        </p:txBody>
      </p:sp>
    </p:spTree>
    <p:extLst>
      <p:ext uri="{BB962C8B-B14F-4D97-AF65-F5344CB8AC3E}">
        <p14:creationId xmlns:p14="http://schemas.microsoft.com/office/powerpoint/2010/main" val="3109393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EDC04-142C-4D22-AA88-628F065A75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B9195EB-F3B5-4C22-ABB3-11A23716B0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356DDA-09FD-4981-9A9C-C252143D30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A03382-0447-4AE7-B296-98A3C7FC98B7}"/>
              </a:ext>
            </a:extLst>
          </p:cNvPr>
          <p:cNvSpPr>
            <a:spLocks noGrp="1"/>
          </p:cNvSpPr>
          <p:nvPr>
            <p:ph type="dt" sz="half" idx="10"/>
          </p:nvPr>
        </p:nvSpPr>
        <p:spPr/>
        <p:txBody>
          <a:bodyPr/>
          <a:lstStyle/>
          <a:p>
            <a:fld id="{E8F80659-D7F2-4CF5-911B-B6C51BF00B56}" type="datetimeFigureOut">
              <a:rPr lang="en-US" smtClean="0"/>
              <a:t>3/31/2020</a:t>
            </a:fld>
            <a:endParaRPr lang="en-US"/>
          </a:p>
        </p:txBody>
      </p:sp>
      <p:sp>
        <p:nvSpPr>
          <p:cNvPr id="6" name="Footer Placeholder 5">
            <a:extLst>
              <a:ext uri="{FF2B5EF4-FFF2-40B4-BE49-F238E27FC236}">
                <a16:creationId xmlns:a16="http://schemas.microsoft.com/office/drawing/2014/main" id="{AB202B60-0329-4998-8AC8-6EB7ADF947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7D300D-A3B1-4C6E-9124-55D6D4D0097D}"/>
              </a:ext>
            </a:extLst>
          </p:cNvPr>
          <p:cNvSpPr>
            <a:spLocks noGrp="1"/>
          </p:cNvSpPr>
          <p:nvPr>
            <p:ph type="sldNum" sz="quarter" idx="12"/>
          </p:nvPr>
        </p:nvSpPr>
        <p:spPr/>
        <p:txBody>
          <a:bodyPr/>
          <a:lstStyle/>
          <a:p>
            <a:fld id="{98E9923E-711A-44EF-A06D-9B046999EEBB}" type="slidenum">
              <a:rPr lang="en-US" smtClean="0"/>
              <a:t>‹#›</a:t>
            </a:fld>
            <a:endParaRPr lang="en-US"/>
          </a:p>
        </p:txBody>
      </p:sp>
    </p:spTree>
    <p:extLst>
      <p:ext uri="{BB962C8B-B14F-4D97-AF65-F5344CB8AC3E}">
        <p14:creationId xmlns:p14="http://schemas.microsoft.com/office/powerpoint/2010/main" val="3277058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2185D-E0EC-43D0-B9E0-670B6CA1D5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410AF93-72C9-495F-AA03-6A9186E254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E88AA49-1BB1-4152-B7BA-F8B31FDFE6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3E6878-D69A-4530-874C-8C3489F0B0CF}"/>
              </a:ext>
            </a:extLst>
          </p:cNvPr>
          <p:cNvSpPr>
            <a:spLocks noGrp="1"/>
          </p:cNvSpPr>
          <p:nvPr>
            <p:ph type="dt" sz="half" idx="10"/>
          </p:nvPr>
        </p:nvSpPr>
        <p:spPr/>
        <p:txBody>
          <a:bodyPr/>
          <a:lstStyle/>
          <a:p>
            <a:fld id="{E8F80659-D7F2-4CF5-911B-B6C51BF00B56}" type="datetimeFigureOut">
              <a:rPr lang="en-US" smtClean="0"/>
              <a:t>3/31/2020</a:t>
            </a:fld>
            <a:endParaRPr lang="en-US"/>
          </a:p>
        </p:txBody>
      </p:sp>
      <p:sp>
        <p:nvSpPr>
          <p:cNvPr id="6" name="Footer Placeholder 5">
            <a:extLst>
              <a:ext uri="{FF2B5EF4-FFF2-40B4-BE49-F238E27FC236}">
                <a16:creationId xmlns:a16="http://schemas.microsoft.com/office/drawing/2014/main" id="{8448EDA2-E913-484D-A5DB-7EC5346737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69678E-08AF-49C3-9D15-E2B365D8E119}"/>
              </a:ext>
            </a:extLst>
          </p:cNvPr>
          <p:cNvSpPr>
            <a:spLocks noGrp="1"/>
          </p:cNvSpPr>
          <p:nvPr>
            <p:ph type="sldNum" sz="quarter" idx="12"/>
          </p:nvPr>
        </p:nvSpPr>
        <p:spPr/>
        <p:txBody>
          <a:bodyPr/>
          <a:lstStyle/>
          <a:p>
            <a:fld id="{98E9923E-711A-44EF-A06D-9B046999EEBB}" type="slidenum">
              <a:rPr lang="en-US" smtClean="0"/>
              <a:t>‹#›</a:t>
            </a:fld>
            <a:endParaRPr lang="en-US"/>
          </a:p>
        </p:txBody>
      </p:sp>
    </p:spTree>
    <p:extLst>
      <p:ext uri="{BB962C8B-B14F-4D97-AF65-F5344CB8AC3E}">
        <p14:creationId xmlns:p14="http://schemas.microsoft.com/office/powerpoint/2010/main" val="2510533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702C72-45D7-4D6D-92A9-24AB0F22FC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98D0E92-4BA9-49BC-9131-11E61AC8C4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554ECF-771C-49CD-8E78-EFF4D6864A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F80659-D7F2-4CF5-911B-B6C51BF00B56}" type="datetimeFigureOut">
              <a:rPr lang="en-US" smtClean="0"/>
              <a:t>3/31/2020</a:t>
            </a:fld>
            <a:endParaRPr lang="en-US"/>
          </a:p>
        </p:txBody>
      </p:sp>
      <p:sp>
        <p:nvSpPr>
          <p:cNvPr id="5" name="Footer Placeholder 4">
            <a:extLst>
              <a:ext uri="{FF2B5EF4-FFF2-40B4-BE49-F238E27FC236}">
                <a16:creationId xmlns:a16="http://schemas.microsoft.com/office/drawing/2014/main" id="{8C5FC92D-1DC7-42B6-A3DC-EA739F497D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3F8633B-0269-4846-91A1-F0ECCF1C3A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E9923E-711A-44EF-A06D-9B046999EEBB}" type="slidenum">
              <a:rPr lang="en-US" smtClean="0"/>
              <a:t>‹#›</a:t>
            </a:fld>
            <a:endParaRPr lang="en-US"/>
          </a:p>
        </p:txBody>
      </p:sp>
    </p:spTree>
    <p:extLst>
      <p:ext uri="{BB962C8B-B14F-4D97-AF65-F5344CB8AC3E}">
        <p14:creationId xmlns:p14="http://schemas.microsoft.com/office/powerpoint/2010/main" val="34213104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tif"/><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tif"/><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18.tif"/><Relationship Id="rId4" Type="http://schemas.openxmlformats.org/officeDocument/2006/relationships/image" Target="../media/image17.t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6BD6C-40BA-49F2-AB81-E83085AF132E}"/>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9B582A4E-800E-41F9-8B4F-EFACBEF7101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87087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3CBA1D6-E221-4BCD-90F0-AD49940DC18B}"/>
              </a:ext>
            </a:extLst>
          </p:cNvPr>
          <p:cNvPicPr>
            <a:picLocks noChangeAspect="1"/>
          </p:cNvPicPr>
          <p:nvPr/>
        </p:nvPicPr>
        <p:blipFill>
          <a:blip r:embed="rId3"/>
          <a:stretch>
            <a:fillRect/>
          </a:stretch>
        </p:blipFill>
        <p:spPr>
          <a:xfrm>
            <a:off x="5657588" y="167399"/>
            <a:ext cx="5420982" cy="3625282"/>
          </a:xfrm>
          <a:prstGeom prst="rect">
            <a:avLst/>
          </a:prstGeom>
        </p:spPr>
      </p:pic>
      <p:pic>
        <p:nvPicPr>
          <p:cNvPr id="5" name="Picture 4">
            <a:extLst>
              <a:ext uri="{FF2B5EF4-FFF2-40B4-BE49-F238E27FC236}">
                <a16:creationId xmlns:a16="http://schemas.microsoft.com/office/drawing/2014/main" id="{1B63B9C9-D215-494B-BD67-7EFD40A1AC62}"/>
              </a:ext>
            </a:extLst>
          </p:cNvPr>
          <p:cNvPicPr>
            <a:picLocks noChangeAspect="1"/>
          </p:cNvPicPr>
          <p:nvPr/>
        </p:nvPicPr>
        <p:blipFill>
          <a:blip r:embed="rId4"/>
          <a:stretch>
            <a:fillRect/>
          </a:stretch>
        </p:blipFill>
        <p:spPr>
          <a:xfrm>
            <a:off x="876821" y="336977"/>
            <a:ext cx="3469711" cy="3776184"/>
          </a:xfrm>
          <a:prstGeom prst="rect">
            <a:avLst/>
          </a:prstGeom>
        </p:spPr>
      </p:pic>
      <p:pic>
        <p:nvPicPr>
          <p:cNvPr id="6" name="Picture 5">
            <a:extLst>
              <a:ext uri="{FF2B5EF4-FFF2-40B4-BE49-F238E27FC236}">
                <a16:creationId xmlns:a16="http://schemas.microsoft.com/office/drawing/2014/main" id="{5CBDF279-843E-4740-97E4-B8999E29C8F1}"/>
              </a:ext>
            </a:extLst>
          </p:cNvPr>
          <p:cNvPicPr>
            <a:picLocks noChangeAspect="1"/>
          </p:cNvPicPr>
          <p:nvPr/>
        </p:nvPicPr>
        <p:blipFill>
          <a:blip r:embed="rId5"/>
          <a:stretch>
            <a:fillRect/>
          </a:stretch>
        </p:blipFill>
        <p:spPr>
          <a:xfrm>
            <a:off x="263047" y="4298055"/>
            <a:ext cx="4551045" cy="1987267"/>
          </a:xfrm>
          <a:prstGeom prst="rect">
            <a:avLst/>
          </a:prstGeom>
        </p:spPr>
      </p:pic>
      <p:pic>
        <p:nvPicPr>
          <p:cNvPr id="7" name="Picture 6">
            <a:extLst>
              <a:ext uri="{FF2B5EF4-FFF2-40B4-BE49-F238E27FC236}">
                <a16:creationId xmlns:a16="http://schemas.microsoft.com/office/drawing/2014/main" id="{7AF85A02-283D-444B-824B-E6E911B0BA2E}"/>
              </a:ext>
            </a:extLst>
          </p:cNvPr>
          <p:cNvPicPr>
            <a:picLocks noChangeAspect="1"/>
          </p:cNvPicPr>
          <p:nvPr/>
        </p:nvPicPr>
        <p:blipFill>
          <a:blip r:embed="rId6"/>
          <a:stretch>
            <a:fillRect/>
          </a:stretch>
        </p:blipFill>
        <p:spPr>
          <a:xfrm>
            <a:off x="5190644" y="4282039"/>
            <a:ext cx="2895600" cy="2019300"/>
          </a:xfrm>
          <a:prstGeom prst="rect">
            <a:avLst/>
          </a:prstGeom>
        </p:spPr>
      </p:pic>
      <p:sp>
        <p:nvSpPr>
          <p:cNvPr id="8" name="Rectangle 7">
            <a:extLst>
              <a:ext uri="{FF2B5EF4-FFF2-40B4-BE49-F238E27FC236}">
                <a16:creationId xmlns:a16="http://schemas.microsoft.com/office/drawing/2014/main" id="{8B6D14FF-DCB2-4781-922D-B10BA4FDEE8C}"/>
              </a:ext>
            </a:extLst>
          </p:cNvPr>
          <p:cNvSpPr/>
          <p:nvPr/>
        </p:nvSpPr>
        <p:spPr>
          <a:xfrm>
            <a:off x="6484530" y="6488668"/>
            <a:ext cx="5657831" cy="369332"/>
          </a:xfrm>
          <a:prstGeom prst="rect">
            <a:avLst/>
          </a:prstGeom>
        </p:spPr>
        <p:txBody>
          <a:bodyPr wrap="none">
            <a:spAutoFit/>
          </a:bodyPr>
          <a:lstStyle/>
          <a:p>
            <a:r>
              <a:rPr lang="en-US" dirty="0"/>
              <a:t>Source: </a:t>
            </a:r>
            <a:r>
              <a:rPr lang="en-US" dirty="0" err="1"/>
              <a:t>Badrossamay</a:t>
            </a:r>
            <a:r>
              <a:rPr lang="en-US" dirty="0"/>
              <a:t> et al. 2010, Nano Lett, 10, 2257-2261</a:t>
            </a:r>
          </a:p>
        </p:txBody>
      </p:sp>
    </p:spTree>
    <p:extLst>
      <p:ext uri="{BB962C8B-B14F-4D97-AF65-F5344CB8AC3E}">
        <p14:creationId xmlns:p14="http://schemas.microsoft.com/office/powerpoint/2010/main" val="630086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8D60F-ED09-44DF-A4FE-F4FD19A31E75}"/>
              </a:ext>
            </a:extLst>
          </p:cNvPr>
          <p:cNvSpPr>
            <a:spLocks noGrp="1"/>
          </p:cNvSpPr>
          <p:nvPr>
            <p:ph type="title"/>
          </p:nvPr>
        </p:nvSpPr>
        <p:spPr>
          <a:xfrm>
            <a:off x="454345" y="452121"/>
            <a:ext cx="10515600" cy="990600"/>
          </a:xfrm>
        </p:spPr>
        <p:txBody>
          <a:bodyPr/>
          <a:lstStyle/>
          <a:p>
            <a:endParaRPr lang="en-US" dirty="0"/>
          </a:p>
        </p:txBody>
      </p:sp>
      <p:pic>
        <p:nvPicPr>
          <p:cNvPr id="4" name="Picture 3">
            <a:extLst>
              <a:ext uri="{FF2B5EF4-FFF2-40B4-BE49-F238E27FC236}">
                <a16:creationId xmlns:a16="http://schemas.microsoft.com/office/drawing/2014/main" id="{1246FE16-9357-466B-930B-698F8400DFBC}"/>
              </a:ext>
            </a:extLst>
          </p:cNvPr>
          <p:cNvPicPr>
            <a:picLocks noChangeAspect="1"/>
          </p:cNvPicPr>
          <p:nvPr/>
        </p:nvPicPr>
        <p:blipFill>
          <a:blip r:embed="rId3"/>
          <a:stretch>
            <a:fillRect/>
          </a:stretch>
        </p:blipFill>
        <p:spPr>
          <a:xfrm>
            <a:off x="156750" y="2534920"/>
            <a:ext cx="5324882" cy="3200400"/>
          </a:xfrm>
          <a:prstGeom prst="rect">
            <a:avLst/>
          </a:prstGeom>
        </p:spPr>
      </p:pic>
      <p:sp>
        <p:nvSpPr>
          <p:cNvPr id="5" name="Rectangle 4">
            <a:extLst>
              <a:ext uri="{FF2B5EF4-FFF2-40B4-BE49-F238E27FC236}">
                <a16:creationId xmlns:a16="http://schemas.microsoft.com/office/drawing/2014/main" id="{81A7D09E-298B-4A59-9153-6187627FA971}"/>
              </a:ext>
            </a:extLst>
          </p:cNvPr>
          <p:cNvSpPr/>
          <p:nvPr/>
        </p:nvSpPr>
        <p:spPr>
          <a:xfrm>
            <a:off x="279966" y="6191618"/>
            <a:ext cx="5334730" cy="369332"/>
          </a:xfrm>
          <a:prstGeom prst="rect">
            <a:avLst/>
          </a:prstGeom>
        </p:spPr>
        <p:txBody>
          <a:bodyPr wrap="none">
            <a:spAutoFit/>
          </a:bodyPr>
          <a:lstStyle/>
          <a:p>
            <a:r>
              <a:rPr lang="en-US" dirty="0"/>
              <a:t>Source: </a:t>
            </a:r>
            <a:r>
              <a:rPr lang="en-US" dirty="0" err="1"/>
              <a:t>Golecki</a:t>
            </a:r>
            <a:r>
              <a:rPr lang="en-US" dirty="0"/>
              <a:t> et al. 2014, Langmuir, 30, 13369-13374</a:t>
            </a:r>
          </a:p>
        </p:txBody>
      </p:sp>
    </p:spTree>
    <p:extLst>
      <p:ext uri="{BB962C8B-B14F-4D97-AF65-F5344CB8AC3E}">
        <p14:creationId xmlns:p14="http://schemas.microsoft.com/office/powerpoint/2010/main" val="3912621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DC818-6B42-4442-A189-B1C93EE343E3}"/>
              </a:ext>
            </a:extLst>
          </p:cNvPr>
          <p:cNvSpPr>
            <a:spLocks noGrp="1"/>
          </p:cNvSpPr>
          <p:nvPr>
            <p:ph type="title"/>
          </p:nvPr>
        </p:nvSpPr>
        <p:spPr>
          <a:xfrm>
            <a:off x="838200" y="365126"/>
            <a:ext cx="10515600" cy="625476"/>
          </a:xfrm>
        </p:spPr>
        <p:txBody>
          <a:bodyPr>
            <a:normAutofit fontScale="90000"/>
          </a:bodyPr>
          <a:lstStyle/>
          <a:p>
            <a:endParaRPr lang="en-US" dirty="0"/>
          </a:p>
        </p:txBody>
      </p:sp>
      <p:pic>
        <p:nvPicPr>
          <p:cNvPr id="4" name="Picture 3">
            <a:extLst>
              <a:ext uri="{FF2B5EF4-FFF2-40B4-BE49-F238E27FC236}">
                <a16:creationId xmlns:a16="http://schemas.microsoft.com/office/drawing/2014/main" id="{C43AC254-9383-4847-AAC2-B8EF8EE01A80}"/>
              </a:ext>
            </a:extLst>
          </p:cNvPr>
          <p:cNvPicPr>
            <a:picLocks noChangeAspect="1"/>
          </p:cNvPicPr>
          <p:nvPr/>
        </p:nvPicPr>
        <p:blipFill>
          <a:blip r:embed="rId3"/>
          <a:stretch>
            <a:fillRect/>
          </a:stretch>
        </p:blipFill>
        <p:spPr>
          <a:xfrm>
            <a:off x="264613" y="1909863"/>
            <a:ext cx="6612177" cy="3882379"/>
          </a:xfrm>
          <a:prstGeom prst="rect">
            <a:avLst/>
          </a:prstGeom>
        </p:spPr>
      </p:pic>
      <p:pic>
        <p:nvPicPr>
          <p:cNvPr id="5" name="Picture 4">
            <a:extLst>
              <a:ext uri="{FF2B5EF4-FFF2-40B4-BE49-F238E27FC236}">
                <a16:creationId xmlns:a16="http://schemas.microsoft.com/office/drawing/2014/main" id="{BB8DE524-778C-4F12-BE31-C64EC3F7512C}"/>
              </a:ext>
            </a:extLst>
          </p:cNvPr>
          <p:cNvPicPr>
            <a:picLocks noChangeAspect="1"/>
          </p:cNvPicPr>
          <p:nvPr/>
        </p:nvPicPr>
        <p:blipFill>
          <a:blip r:embed="rId4"/>
          <a:stretch>
            <a:fillRect/>
          </a:stretch>
        </p:blipFill>
        <p:spPr>
          <a:xfrm>
            <a:off x="969984" y="5191125"/>
            <a:ext cx="10477500" cy="1962150"/>
          </a:xfrm>
          <a:prstGeom prst="rect">
            <a:avLst/>
          </a:prstGeom>
        </p:spPr>
      </p:pic>
    </p:spTree>
    <p:extLst>
      <p:ext uri="{BB962C8B-B14F-4D97-AF65-F5344CB8AC3E}">
        <p14:creationId xmlns:p14="http://schemas.microsoft.com/office/powerpoint/2010/main" val="2919675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752DB-8B2F-48AC-99FA-B8B1D281D3A7}"/>
              </a:ext>
            </a:extLst>
          </p:cNvPr>
          <p:cNvSpPr>
            <a:spLocks noGrp="1"/>
          </p:cNvSpPr>
          <p:nvPr>
            <p:ph type="title"/>
          </p:nvPr>
        </p:nvSpPr>
        <p:spPr>
          <a:xfrm>
            <a:off x="838200" y="365125"/>
            <a:ext cx="10515600" cy="559107"/>
          </a:xfrm>
        </p:spPr>
        <p:txBody>
          <a:bodyPr>
            <a:normAutofit fontScale="90000"/>
          </a:bodyPr>
          <a:lstStyle/>
          <a:p>
            <a:endParaRPr lang="en-US" dirty="0"/>
          </a:p>
        </p:txBody>
      </p:sp>
    </p:spTree>
    <p:extLst>
      <p:ext uri="{BB962C8B-B14F-4D97-AF65-F5344CB8AC3E}">
        <p14:creationId xmlns:p14="http://schemas.microsoft.com/office/powerpoint/2010/main" val="1142175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5C333-04C8-485F-8575-0B54BAC2A960}"/>
              </a:ext>
            </a:extLst>
          </p:cNvPr>
          <p:cNvSpPr>
            <a:spLocks noGrp="1"/>
          </p:cNvSpPr>
          <p:nvPr>
            <p:ph type="title"/>
          </p:nvPr>
        </p:nvSpPr>
        <p:spPr/>
        <p:txBody>
          <a:bodyPr/>
          <a:lstStyle/>
          <a:p>
            <a:endParaRPr lang="en-US" dirty="0"/>
          </a:p>
        </p:txBody>
      </p:sp>
      <p:pic>
        <p:nvPicPr>
          <p:cNvPr id="4" name="Picture 3">
            <a:extLst>
              <a:ext uri="{FF2B5EF4-FFF2-40B4-BE49-F238E27FC236}">
                <a16:creationId xmlns:a16="http://schemas.microsoft.com/office/drawing/2014/main" id="{C0FB3B26-6D56-47A8-9A2C-50A63A4316F8}"/>
              </a:ext>
            </a:extLst>
          </p:cNvPr>
          <p:cNvPicPr>
            <a:picLocks noChangeAspect="1"/>
          </p:cNvPicPr>
          <p:nvPr/>
        </p:nvPicPr>
        <p:blipFill>
          <a:blip r:embed="rId2"/>
          <a:stretch>
            <a:fillRect/>
          </a:stretch>
        </p:blipFill>
        <p:spPr>
          <a:xfrm>
            <a:off x="201593" y="1892300"/>
            <a:ext cx="4924218" cy="2494505"/>
          </a:xfrm>
          <a:prstGeom prst="rect">
            <a:avLst/>
          </a:prstGeom>
        </p:spPr>
      </p:pic>
      <p:pic>
        <p:nvPicPr>
          <p:cNvPr id="5" name="Picture 4">
            <a:extLst>
              <a:ext uri="{FF2B5EF4-FFF2-40B4-BE49-F238E27FC236}">
                <a16:creationId xmlns:a16="http://schemas.microsoft.com/office/drawing/2014/main" id="{F1E89608-076F-4192-8D74-A9192E0B4EA4}"/>
              </a:ext>
            </a:extLst>
          </p:cNvPr>
          <p:cNvPicPr>
            <a:picLocks noChangeAspect="1"/>
          </p:cNvPicPr>
          <p:nvPr/>
        </p:nvPicPr>
        <p:blipFill>
          <a:blip r:embed="rId3"/>
          <a:stretch>
            <a:fillRect/>
          </a:stretch>
        </p:blipFill>
        <p:spPr>
          <a:xfrm>
            <a:off x="5125811" y="1690688"/>
            <a:ext cx="6611707" cy="4802187"/>
          </a:xfrm>
          <a:prstGeom prst="rect">
            <a:avLst/>
          </a:prstGeom>
        </p:spPr>
      </p:pic>
    </p:spTree>
    <p:extLst>
      <p:ext uri="{BB962C8B-B14F-4D97-AF65-F5344CB8AC3E}">
        <p14:creationId xmlns:p14="http://schemas.microsoft.com/office/powerpoint/2010/main" val="1880103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09A1C8-1228-448B-8ECB-B3C39C953BC7}"/>
              </a:ext>
            </a:extLst>
          </p:cNvPr>
          <p:cNvPicPr>
            <a:picLocks noChangeAspect="1"/>
          </p:cNvPicPr>
          <p:nvPr/>
        </p:nvPicPr>
        <p:blipFill>
          <a:blip r:embed="rId2"/>
          <a:stretch>
            <a:fillRect/>
          </a:stretch>
        </p:blipFill>
        <p:spPr>
          <a:xfrm>
            <a:off x="410171" y="2074123"/>
            <a:ext cx="885825" cy="1771650"/>
          </a:xfrm>
          <a:prstGeom prst="rect">
            <a:avLst/>
          </a:prstGeom>
        </p:spPr>
      </p:pic>
      <p:pic>
        <p:nvPicPr>
          <p:cNvPr id="4" name="Picture 3">
            <a:extLst>
              <a:ext uri="{FF2B5EF4-FFF2-40B4-BE49-F238E27FC236}">
                <a16:creationId xmlns:a16="http://schemas.microsoft.com/office/drawing/2014/main" id="{282603E3-DB60-400C-A24F-69D35E68C45A}"/>
              </a:ext>
            </a:extLst>
          </p:cNvPr>
          <p:cNvPicPr>
            <a:picLocks noChangeAspect="1"/>
          </p:cNvPicPr>
          <p:nvPr/>
        </p:nvPicPr>
        <p:blipFill>
          <a:blip r:embed="rId3"/>
          <a:stretch>
            <a:fillRect/>
          </a:stretch>
        </p:blipFill>
        <p:spPr>
          <a:xfrm>
            <a:off x="6561791" y="260206"/>
            <a:ext cx="2444470" cy="2729865"/>
          </a:xfrm>
          <a:prstGeom prst="rect">
            <a:avLst/>
          </a:prstGeom>
        </p:spPr>
      </p:pic>
      <p:pic>
        <p:nvPicPr>
          <p:cNvPr id="5" name="Picture 4">
            <a:extLst>
              <a:ext uri="{FF2B5EF4-FFF2-40B4-BE49-F238E27FC236}">
                <a16:creationId xmlns:a16="http://schemas.microsoft.com/office/drawing/2014/main" id="{89C8A0DA-087D-4F54-9320-1328122F736C}"/>
              </a:ext>
            </a:extLst>
          </p:cNvPr>
          <p:cNvPicPr>
            <a:picLocks noChangeAspect="1"/>
          </p:cNvPicPr>
          <p:nvPr/>
        </p:nvPicPr>
        <p:blipFill>
          <a:blip r:embed="rId4"/>
          <a:stretch>
            <a:fillRect/>
          </a:stretch>
        </p:blipFill>
        <p:spPr>
          <a:xfrm>
            <a:off x="9126390" y="260205"/>
            <a:ext cx="2387103" cy="2729866"/>
          </a:xfrm>
          <a:prstGeom prst="rect">
            <a:avLst/>
          </a:prstGeom>
        </p:spPr>
      </p:pic>
      <p:pic>
        <p:nvPicPr>
          <p:cNvPr id="6" name="Picture 5">
            <a:extLst>
              <a:ext uri="{FF2B5EF4-FFF2-40B4-BE49-F238E27FC236}">
                <a16:creationId xmlns:a16="http://schemas.microsoft.com/office/drawing/2014/main" id="{F144DD1C-3A8A-48B8-9BEB-80A571AA3423}"/>
              </a:ext>
            </a:extLst>
          </p:cNvPr>
          <p:cNvPicPr>
            <a:picLocks noChangeAspect="1"/>
          </p:cNvPicPr>
          <p:nvPr/>
        </p:nvPicPr>
        <p:blipFill>
          <a:blip r:embed="rId5"/>
          <a:stretch>
            <a:fillRect/>
          </a:stretch>
        </p:blipFill>
        <p:spPr>
          <a:xfrm>
            <a:off x="6561790" y="3319493"/>
            <a:ext cx="4815365" cy="3032835"/>
          </a:xfrm>
          <a:prstGeom prst="rect">
            <a:avLst/>
          </a:prstGeom>
        </p:spPr>
      </p:pic>
      <p:sp>
        <p:nvSpPr>
          <p:cNvPr id="7" name="TextBox 6">
            <a:extLst>
              <a:ext uri="{FF2B5EF4-FFF2-40B4-BE49-F238E27FC236}">
                <a16:creationId xmlns:a16="http://schemas.microsoft.com/office/drawing/2014/main" id="{6847DE68-79BF-425C-9DAB-8C6C05D1C1B4}"/>
              </a:ext>
            </a:extLst>
          </p:cNvPr>
          <p:cNvSpPr txBox="1"/>
          <p:nvPr/>
        </p:nvSpPr>
        <p:spPr>
          <a:xfrm>
            <a:off x="6561790" y="6352328"/>
            <a:ext cx="307752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Source: Xu et al. (2015), Nanoscale</a:t>
            </a:r>
          </a:p>
        </p:txBody>
      </p:sp>
      <p:sp>
        <p:nvSpPr>
          <p:cNvPr id="8" name="TextBox 7">
            <a:extLst>
              <a:ext uri="{FF2B5EF4-FFF2-40B4-BE49-F238E27FC236}">
                <a16:creationId xmlns:a16="http://schemas.microsoft.com/office/drawing/2014/main" id="{16D08C4F-7D4B-46E0-998B-4270E01EB5BA}"/>
              </a:ext>
            </a:extLst>
          </p:cNvPr>
          <p:cNvSpPr txBox="1"/>
          <p:nvPr/>
        </p:nvSpPr>
        <p:spPr>
          <a:xfrm>
            <a:off x="6561790" y="2966739"/>
            <a:ext cx="589257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Source: Ramakrishna et al. (2015), Filtering Media by Electrospinning</a:t>
            </a:r>
          </a:p>
        </p:txBody>
      </p:sp>
      <p:sp>
        <p:nvSpPr>
          <p:cNvPr id="9" name="TextBox 8">
            <a:extLst>
              <a:ext uri="{FF2B5EF4-FFF2-40B4-BE49-F238E27FC236}">
                <a16:creationId xmlns:a16="http://schemas.microsoft.com/office/drawing/2014/main" id="{0EBF3FE0-E0F7-496D-A74F-DAC90FB63C4E}"/>
              </a:ext>
            </a:extLst>
          </p:cNvPr>
          <p:cNvSpPr txBox="1"/>
          <p:nvPr/>
        </p:nvSpPr>
        <p:spPr>
          <a:xfrm>
            <a:off x="246931" y="1757212"/>
            <a:ext cx="1975068"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Prepolymer Solution</a:t>
            </a:r>
          </a:p>
        </p:txBody>
      </p:sp>
      <p:cxnSp>
        <p:nvCxnSpPr>
          <p:cNvPr id="11" name="Straight Arrow Connector 10">
            <a:extLst>
              <a:ext uri="{FF2B5EF4-FFF2-40B4-BE49-F238E27FC236}">
                <a16:creationId xmlns:a16="http://schemas.microsoft.com/office/drawing/2014/main" id="{CF346621-2EBA-4694-8630-F77F310B3AC7}"/>
              </a:ext>
            </a:extLst>
          </p:cNvPr>
          <p:cNvCxnSpPr>
            <a:cxnSpLocks/>
          </p:cNvCxnSpPr>
          <p:nvPr/>
        </p:nvCxnSpPr>
        <p:spPr>
          <a:xfrm>
            <a:off x="1295996" y="2956919"/>
            <a:ext cx="92600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2" name="Picture 11">
            <a:extLst>
              <a:ext uri="{FF2B5EF4-FFF2-40B4-BE49-F238E27FC236}">
                <a16:creationId xmlns:a16="http://schemas.microsoft.com/office/drawing/2014/main" id="{6BE8727A-F256-41FE-B684-3ECCDFFDD6F3}"/>
              </a:ext>
            </a:extLst>
          </p:cNvPr>
          <p:cNvPicPr>
            <a:picLocks noChangeAspect="1"/>
          </p:cNvPicPr>
          <p:nvPr/>
        </p:nvPicPr>
        <p:blipFill>
          <a:blip r:embed="rId6"/>
          <a:stretch>
            <a:fillRect/>
          </a:stretch>
        </p:blipFill>
        <p:spPr>
          <a:xfrm>
            <a:off x="2403882" y="2384280"/>
            <a:ext cx="2975028" cy="2671357"/>
          </a:xfrm>
          <a:prstGeom prst="rect">
            <a:avLst/>
          </a:prstGeom>
        </p:spPr>
      </p:pic>
      <p:cxnSp>
        <p:nvCxnSpPr>
          <p:cNvPr id="17" name="Straight Arrow Connector 16">
            <a:extLst>
              <a:ext uri="{FF2B5EF4-FFF2-40B4-BE49-F238E27FC236}">
                <a16:creationId xmlns:a16="http://schemas.microsoft.com/office/drawing/2014/main" id="{BDD8D088-690C-4D84-AD70-5F984BCFE429}"/>
              </a:ext>
            </a:extLst>
          </p:cNvPr>
          <p:cNvCxnSpPr>
            <a:cxnSpLocks/>
          </p:cNvCxnSpPr>
          <p:nvPr/>
        </p:nvCxnSpPr>
        <p:spPr>
          <a:xfrm flipV="1">
            <a:off x="4353641" y="3897212"/>
            <a:ext cx="1742359" cy="3284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84BB5FF4-562B-4C56-904A-167E0BE09233}"/>
              </a:ext>
            </a:extLst>
          </p:cNvPr>
          <p:cNvCxnSpPr/>
          <p:nvPr/>
        </p:nvCxnSpPr>
        <p:spPr>
          <a:xfrm>
            <a:off x="6319777" y="260205"/>
            <a:ext cx="0" cy="6246011"/>
          </a:xfrm>
          <a:prstGeom prst="line">
            <a:avLst/>
          </a:prstGeom>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9DEC825A-1322-4C01-AAD0-98AF25F69241}"/>
              </a:ext>
            </a:extLst>
          </p:cNvPr>
          <p:cNvSpPr txBox="1"/>
          <p:nvPr/>
        </p:nvSpPr>
        <p:spPr>
          <a:xfrm>
            <a:off x="2758821" y="1766346"/>
            <a:ext cx="1975068"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Electrospinning Setup</a:t>
            </a:r>
          </a:p>
        </p:txBody>
      </p:sp>
      <p:sp>
        <p:nvSpPr>
          <p:cNvPr id="23" name="TextBox 22">
            <a:extLst>
              <a:ext uri="{FF2B5EF4-FFF2-40B4-BE49-F238E27FC236}">
                <a16:creationId xmlns:a16="http://schemas.microsoft.com/office/drawing/2014/main" id="{B7386064-7AC0-4209-A93B-ABEAC2FC831B}"/>
              </a:ext>
            </a:extLst>
          </p:cNvPr>
          <p:cNvSpPr txBox="1"/>
          <p:nvPr/>
        </p:nvSpPr>
        <p:spPr>
          <a:xfrm>
            <a:off x="1984430" y="5162864"/>
            <a:ext cx="3570829"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Source: Koenig et al. (2019), Biomaterials</a:t>
            </a:r>
          </a:p>
        </p:txBody>
      </p:sp>
    </p:spTree>
    <p:extLst>
      <p:ext uri="{BB962C8B-B14F-4D97-AF65-F5344CB8AC3E}">
        <p14:creationId xmlns:p14="http://schemas.microsoft.com/office/powerpoint/2010/main" val="2939732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8C94524-9591-4CF9-BD32-29DF09BAF962}"/>
              </a:ext>
            </a:extLst>
          </p:cNvPr>
          <p:cNvPicPr>
            <a:picLocks noChangeAspect="1"/>
          </p:cNvPicPr>
          <p:nvPr/>
        </p:nvPicPr>
        <p:blipFill>
          <a:blip r:embed="rId3"/>
          <a:stretch>
            <a:fillRect/>
          </a:stretch>
        </p:blipFill>
        <p:spPr>
          <a:xfrm>
            <a:off x="1337859" y="399850"/>
            <a:ext cx="5365530" cy="2628568"/>
          </a:xfrm>
          <a:prstGeom prst="rect">
            <a:avLst/>
          </a:prstGeom>
        </p:spPr>
      </p:pic>
      <p:pic>
        <p:nvPicPr>
          <p:cNvPr id="5" name="Picture 4">
            <a:extLst>
              <a:ext uri="{FF2B5EF4-FFF2-40B4-BE49-F238E27FC236}">
                <a16:creationId xmlns:a16="http://schemas.microsoft.com/office/drawing/2014/main" id="{7075DE5C-5734-49DD-82B2-DFB05F916940}"/>
              </a:ext>
            </a:extLst>
          </p:cNvPr>
          <p:cNvPicPr>
            <a:picLocks noChangeAspect="1"/>
          </p:cNvPicPr>
          <p:nvPr/>
        </p:nvPicPr>
        <p:blipFill>
          <a:blip r:embed="rId4"/>
          <a:stretch>
            <a:fillRect/>
          </a:stretch>
        </p:blipFill>
        <p:spPr>
          <a:xfrm>
            <a:off x="1337858" y="3098580"/>
            <a:ext cx="2655408" cy="2500812"/>
          </a:xfrm>
          <a:prstGeom prst="rect">
            <a:avLst/>
          </a:prstGeom>
        </p:spPr>
      </p:pic>
      <p:pic>
        <p:nvPicPr>
          <p:cNvPr id="6" name="Picture 5">
            <a:extLst>
              <a:ext uri="{FF2B5EF4-FFF2-40B4-BE49-F238E27FC236}">
                <a16:creationId xmlns:a16="http://schemas.microsoft.com/office/drawing/2014/main" id="{34E6D5EC-1996-45BE-A14C-394011EFF26B}"/>
              </a:ext>
            </a:extLst>
          </p:cNvPr>
          <p:cNvPicPr>
            <a:picLocks noChangeAspect="1"/>
          </p:cNvPicPr>
          <p:nvPr/>
        </p:nvPicPr>
        <p:blipFill>
          <a:blip r:embed="rId5"/>
          <a:stretch>
            <a:fillRect/>
          </a:stretch>
        </p:blipFill>
        <p:spPr>
          <a:xfrm>
            <a:off x="4230057" y="3098580"/>
            <a:ext cx="2473332" cy="2500813"/>
          </a:xfrm>
          <a:prstGeom prst="rect">
            <a:avLst/>
          </a:prstGeom>
        </p:spPr>
      </p:pic>
      <p:sp>
        <p:nvSpPr>
          <p:cNvPr id="7" name="TextBox 6">
            <a:extLst>
              <a:ext uri="{FF2B5EF4-FFF2-40B4-BE49-F238E27FC236}">
                <a16:creationId xmlns:a16="http://schemas.microsoft.com/office/drawing/2014/main" id="{B12619C7-59AA-4BE5-AB1F-1FCC58620947}"/>
              </a:ext>
            </a:extLst>
          </p:cNvPr>
          <p:cNvSpPr txBox="1"/>
          <p:nvPr/>
        </p:nvSpPr>
        <p:spPr>
          <a:xfrm>
            <a:off x="1231596" y="5669554"/>
            <a:ext cx="5996922"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Source: Turnbull et al. (2005), British Journal of Anesthesia </a:t>
            </a:r>
          </a:p>
        </p:txBody>
      </p:sp>
      <p:sp>
        <p:nvSpPr>
          <p:cNvPr id="8" name="Oval 7">
            <a:extLst>
              <a:ext uri="{FF2B5EF4-FFF2-40B4-BE49-F238E27FC236}">
                <a16:creationId xmlns:a16="http://schemas.microsoft.com/office/drawing/2014/main" id="{036FF2AA-3DCB-4A61-ADE8-7CCB81F66837}"/>
              </a:ext>
            </a:extLst>
          </p:cNvPr>
          <p:cNvSpPr/>
          <p:nvPr/>
        </p:nvSpPr>
        <p:spPr>
          <a:xfrm>
            <a:off x="4020625" y="399850"/>
            <a:ext cx="2576946" cy="2484375"/>
          </a:xfrm>
          <a:prstGeom prst="ellips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823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54"/>
          <p:cNvGrpSpPr/>
          <p:nvPr/>
        </p:nvGrpSpPr>
        <p:grpSpPr>
          <a:xfrm>
            <a:off x="4389605" y="4653777"/>
            <a:ext cx="1066937" cy="618000"/>
            <a:chOff x="4275123" y="2230065"/>
            <a:chExt cx="1707223" cy="1079021"/>
          </a:xfrm>
          <a:effectLst>
            <a:outerShdw blurRad="50800" dist="38100" sx="101000" sy="101000" algn="l" rotWithShape="0">
              <a:prstClr val="black">
                <a:alpha val="40000"/>
              </a:prstClr>
            </a:outerShdw>
          </a:effectLst>
        </p:grpSpPr>
        <p:sp>
          <p:nvSpPr>
            <p:cNvPr id="53" name="Cube 52"/>
            <p:cNvSpPr/>
            <p:nvPr/>
          </p:nvSpPr>
          <p:spPr>
            <a:xfrm>
              <a:off x="4275123" y="2230065"/>
              <a:ext cx="1707223" cy="1079021"/>
            </a:xfrm>
            <a:prstGeom prst="cub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52" name="Picture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5104" y="2622470"/>
              <a:ext cx="711027" cy="597843"/>
            </a:xfrm>
            <a:prstGeom prst="rect">
              <a:avLst/>
            </a:prstGeom>
            <a:ln w="28575">
              <a:solidFill>
                <a:schemeClr val="tx1"/>
              </a:solidFill>
            </a:ln>
          </p:spPr>
        </p:pic>
      </p:grpSp>
      <p:sp>
        <p:nvSpPr>
          <p:cNvPr id="19" name="Cube 18"/>
          <p:cNvSpPr/>
          <p:nvPr/>
        </p:nvSpPr>
        <p:spPr>
          <a:xfrm>
            <a:off x="280049" y="4683628"/>
            <a:ext cx="4053626" cy="1195753"/>
          </a:xfrm>
          <a:prstGeom prst="cube">
            <a:avLst>
              <a:gd name="adj" fmla="val 85976"/>
            </a:avLst>
          </a:prstGeom>
          <a:solidFill>
            <a:srgbClr val="7030A0"/>
          </a:solidFill>
          <a:ln>
            <a:noFill/>
          </a:ln>
          <a:effectLst>
            <a:reflection blurRad="6350" stA="48000" endPos="66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nvGrpSpPr>
          <p:cNvPr id="36" name="Group 35"/>
          <p:cNvGrpSpPr/>
          <p:nvPr/>
        </p:nvGrpSpPr>
        <p:grpSpPr>
          <a:xfrm>
            <a:off x="3841918" y="5460517"/>
            <a:ext cx="634021" cy="571984"/>
            <a:chOff x="4092962" y="5207431"/>
            <a:chExt cx="1056574" cy="990438"/>
          </a:xfrm>
        </p:grpSpPr>
        <p:sp>
          <p:nvSpPr>
            <p:cNvPr id="28" name="Oval 27"/>
            <p:cNvSpPr/>
            <p:nvPr/>
          </p:nvSpPr>
          <p:spPr>
            <a:xfrm>
              <a:off x="4092962" y="5207431"/>
              <a:ext cx="1056574" cy="99043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2" name="Rectangle 31"/>
            <p:cNvSpPr/>
            <p:nvPr/>
          </p:nvSpPr>
          <p:spPr>
            <a:xfrm>
              <a:off x="4594127" y="5290130"/>
              <a:ext cx="54244" cy="39753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3" name="Rectangle 32"/>
            <p:cNvSpPr/>
            <p:nvPr/>
          </p:nvSpPr>
          <p:spPr>
            <a:xfrm>
              <a:off x="4268812" y="5654386"/>
              <a:ext cx="705477"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4" name="Rectangle 33"/>
            <p:cNvSpPr/>
            <p:nvPr/>
          </p:nvSpPr>
          <p:spPr>
            <a:xfrm>
              <a:off x="4389107" y="5770361"/>
              <a:ext cx="435529"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5" name="Rectangle 34"/>
            <p:cNvSpPr/>
            <p:nvPr/>
          </p:nvSpPr>
          <p:spPr>
            <a:xfrm>
              <a:off x="4512428" y="5903267"/>
              <a:ext cx="2068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grpSp>
        <p:nvGrpSpPr>
          <p:cNvPr id="49" name="Group 48"/>
          <p:cNvGrpSpPr/>
          <p:nvPr/>
        </p:nvGrpSpPr>
        <p:grpSpPr>
          <a:xfrm>
            <a:off x="1860339" y="768625"/>
            <a:ext cx="1208012" cy="3250435"/>
            <a:chOff x="1626628" y="132845"/>
            <a:chExt cx="1208012" cy="3250435"/>
          </a:xfrm>
        </p:grpSpPr>
        <p:grpSp>
          <p:nvGrpSpPr>
            <p:cNvPr id="27" name="Group 26"/>
            <p:cNvGrpSpPr/>
            <p:nvPr/>
          </p:nvGrpSpPr>
          <p:grpSpPr>
            <a:xfrm>
              <a:off x="1626628" y="1004300"/>
              <a:ext cx="1208012" cy="2378980"/>
              <a:chOff x="1951142" y="2013702"/>
              <a:chExt cx="855558" cy="1545894"/>
            </a:xfrm>
          </p:grpSpPr>
          <p:sp>
            <p:nvSpPr>
              <p:cNvPr id="23" name="Can 22"/>
              <p:cNvSpPr/>
              <p:nvPr/>
            </p:nvSpPr>
            <p:spPr>
              <a:xfrm>
                <a:off x="2306922" y="3098245"/>
                <a:ext cx="148671" cy="461351"/>
              </a:xfrm>
              <a:prstGeom prst="can">
                <a:avLst>
                  <a:gd name="adj" fmla="val 16323"/>
                </a:avLst>
              </a:prstGeom>
              <a:solidFill>
                <a:schemeClr val="tx1"/>
              </a:solidFill>
              <a:ln w="0">
                <a:noFill/>
              </a:ln>
              <a:effectLst>
                <a:glow>
                  <a:srgbClr val="002060"/>
                </a:glow>
                <a:reflection blurRad="6350" stA="50000" endA="295" endPos="92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4" name="Can 3"/>
              <p:cNvSpPr/>
              <p:nvPr/>
            </p:nvSpPr>
            <p:spPr>
              <a:xfrm>
                <a:off x="1971086" y="2438187"/>
                <a:ext cx="807502" cy="776973"/>
              </a:xfrm>
              <a:prstGeom prst="can">
                <a:avLst>
                  <a:gd name="adj" fmla="val 16323"/>
                </a:avLst>
              </a:prstGeom>
              <a:solidFill>
                <a:schemeClr val="accent1">
                  <a:lumMod val="40000"/>
                  <a:lumOff val="60000"/>
                </a:schemeClr>
              </a:solidFill>
              <a:ln w="0">
                <a:solidFill>
                  <a:schemeClr val="tx1"/>
                </a:solidFill>
              </a:ln>
              <a:effectLst>
                <a:glow>
                  <a:srgbClr val="00206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4" name="Can 23"/>
              <p:cNvSpPr/>
              <p:nvPr/>
            </p:nvSpPr>
            <p:spPr>
              <a:xfrm>
                <a:off x="1951142" y="2342846"/>
                <a:ext cx="855558" cy="283575"/>
              </a:xfrm>
              <a:prstGeom prst="can">
                <a:avLst>
                  <a:gd name="adj" fmla="val 29553"/>
                </a:avLst>
              </a:prstGeom>
              <a:solidFill>
                <a:schemeClr val="tx1"/>
              </a:solidFill>
              <a:ln w="0">
                <a:noFill/>
              </a:ln>
              <a:effectLst>
                <a:glow>
                  <a:srgbClr val="00206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2" name="Can 21"/>
              <p:cNvSpPr/>
              <p:nvPr/>
            </p:nvSpPr>
            <p:spPr>
              <a:xfrm>
                <a:off x="2285429" y="2013702"/>
                <a:ext cx="219774" cy="388411"/>
              </a:xfrm>
              <a:prstGeom prst="can">
                <a:avLst>
                  <a:gd name="adj" fmla="val 16323"/>
                </a:avLst>
              </a:prstGeom>
              <a:solidFill>
                <a:schemeClr val="tx1"/>
              </a:solidFill>
              <a:ln w="0">
                <a:noFill/>
              </a:ln>
              <a:effectLst>
                <a:glow>
                  <a:srgbClr val="00206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sp>
          <p:nvSpPr>
            <p:cNvPr id="38" name="Can 37"/>
            <p:cNvSpPr/>
            <p:nvPr/>
          </p:nvSpPr>
          <p:spPr>
            <a:xfrm>
              <a:off x="1927326" y="749109"/>
              <a:ext cx="665466" cy="315474"/>
            </a:xfrm>
            <a:prstGeom prst="can">
              <a:avLst>
                <a:gd name="adj" fmla="val 16323"/>
              </a:avLst>
            </a:prstGeom>
            <a:solidFill>
              <a:schemeClr val="tx1"/>
            </a:solidFill>
            <a:ln w="0">
              <a:noFill/>
            </a:ln>
            <a:effectLst>
              <a:glow>
                <a:srgbClr val="00206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9" name="Down Arrow 38"/>
            <p:cNvSpPr/>
            <p:nvPr/>
          </p:nvSpPr>
          <p:spPr>
            <a:xfrm>
              <a:off x="2050569" y="132845"/>
              <a:ext cx="424123" cy="545049"/>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sp>
        <p:nvSpPr>
          <p:cNvPr id="45" name="Oval 44"/>
          <p:cNvSpPr/>
          <p:nvPr/>
        </p:nvSpPr>
        <p:spPr>
          <a:xfrm>
            <a:off x="1359519" y="4695978"/>
            <a:ext cx="2110740" cy="864538"/>
          </a:xfrm>
          <a:prstGeom prst="ellipse">
            <a:avLst/>
          </a:prstGeom>
          <a:noFill/>
          <a:ln w="38100">
            <a:solidFill>
              <a:schemeClr val="tx1"/>
            </a:solidFill>
          </a:ln>
          <a:scene3d>
            <a:camera prst="orthographicFront">
              <a:rot lat="33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6" name="Oval 45"/>
          <p:cNvSpPr/>
          <p:nvPr/>
        </p:nvSpPr>
        <p:spPr>
          <a:xfrm>
            <a:off x="1486929" y="4530508"/>
            <a:ext cx="1840679" cy="864538"/>
          </a:xfrm>
          <a:prstGeom prst="ellipse">
            <a:avLst/>
          </a:prstGeom>
          <a:noFill/>
          <a:ln w="38100">
            <a:solidFill>
              <a:schemeClr val="tx1"/>
            </a:solidFill>
          </a:ln>
          <a:scene3d>
            <a:camera prst="orthographicFront">
              <a:rot lat="33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7" name="Oval 46"/>
          <p:cNvSpPr/>
          <p:nvPr/>
        </p:nvSpPr>
        <p:spPr>
          <a:xfrm>
            <a:off x="1651123" y="4454309"/>
            <a:ext cx="1480495" cy="694357"/>
          </a:xfrm>
          <a:prstGeom prst="ellipse">
            <a:avLst/>
          </a:prstGeom>
          <a:noFill/>
          <a:ln w="28575">
            <a:solidFill>
              <a:schemeClr val="tx1"/>
            </a:solidFill>
          </a:ln>
          <a:scene3d>
            <a:camera prst="orthographicFront">
              <a:rot lat="33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48" name="Oval 47"/>
          <p:cNvSpPr/>
          <p:nvPr/>
        </p:nvSpPr>
        <p:spPr>
          <a:xfrm>
            <a:off x="1860339" y="4352656"/>
            <a:ext cx="1062061" cy="610121"/>
          </a:xfrm>
          <a:prstGeom prst="ellipse">
            <a:avLst/>
          </a:prstGeom>
          <a:noFill/>
          <a:ln w="28575">
            <a:solidFill>
              <a:schemeClr val="tx1"/>
            </a:solidFill>
          </a:ln>
          <a:scene3d>
            <a:camera prst="orthographicFront">
              <a:rot lat="33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50" name="Freeform 49"/>
          <p:cNvSpPr/>
          <p:nvPr/>
        </p:nvSpPr>
        <p:spPr>
          <a:xfrm>
            <a:off x="1992191" y="4002315"/>
            <a:ext cx="509770" cy="534713"/>
          </a:xfrm>
          <a:custGeom>
            <a:avLst/>
            <a:gdLst>
              <a:gd name="connsiteX0" fmla="*/ 514750 w 554418"/>
              <a:gd name="connsiteY0" fmla="*/ 0 h 904906"/>
              <a:gd name="connsiteX1" fmla="*/ 507130 w 554418"/>
              <a:gd name="connsiteY1" fmla="*/ 548640 h 904906"/>
              <a:gd name="connsiteX2" fmla="*/ 42310 w 554418"/>
              <a:gd name="connsiteY2" fmla="*/ 868680 h 904906"/>
              <a:gd name="connsiteX3" fmla="*/ 49930 w 554418"/>
              <a:gd name="connsiteY3" fmla="*/ 883920 h 904906"/>
              <a:gd name="connsiteX0" fmla="*/ 472440 w 512108"/>
              <a:gd name="connsiteY0" fmla="*/ 0 h 868680"/>
              <a:gd name="connsiteX1" fmla="*/ 464820 w 512108"/>
              <a:gd name="connsiteY1" fmla="*/ 548640 h 868680"/>
              <a:gd name="connsiteX2" fmla="*/ 0 w 512108"/>
              <a:gd name="connsiteY2" fmla="*/ 868680 h 868680"/>
              <a:gd name="connsiteX0" fmla="*/ 472440 w 504968"/>
              <a:gd name="connsiteY0" fmla="*/ 0 h 868680"/>
              <a:gd name="connsiteX1" fmla="*/ 481312 w 504968"/>
              <a:gd name="connsiteY1" fmla="*/ 423359 h 868680"/>
              <a:gd name="connsiteX2" fmla="*/ 464820 w 504968"/>
              <a:gd name="connsiteY2" fmla="*/ 548640 h 868680"/>
              <a:gd name="connsiteX3" fmla="*/ 0 w 504968"/>
              <a:gd name="connsiteY3" fmla="*/ 868680 h 868680"/>
              <a:gd name="connsiteX0" fmla="*/ 472440 w 515106"/>
              <a:gd name="connsiteY0" fmla="*/ 0 h 868680"/>
              <a:gd name="connsiteX1" fmla="*/ 481312 w 515106"/>
              <a:gd name="connsiteY1" fmla="*/ 423359 h 868680"/>
              <a:gd name="connsiteX2" fmla="*/ 0 w 515106"/>
              <a:gd name="connsiteY2" fmla="*/ 868680 h 868680"/>
              <a:gd name="connsiteX0" fmla="*/ 478915 w 516736"/>
              <a:gd name="connsiteY0" fmla="*/ 0 h 636559"/>
              <a:gd name="connsiteX1" fmla="*/ 481312 w 516736"/>
              <a:gd name="connsiteY1" fmla="*/ 191238 h 636559"/>
              <a:gd name="connsiteX2" fmla="*/ 0 w 516736"/>
              <a:gd name="connsiteY2" fmla="*/ 636559 h 636559"/>
              <a:gd name="connsiteX0" fmla="*/ 478915 w 490917"/>
              <a:gd name="connsiteY0" fmla="*/ 0 h 636559"/>
              <a:gd name="connsiteX1" fmla="*/ 440304 w 490917"/>
              <a:gd name="connsiteY1" fmla="*/ 404682 h 636559"/>
              <a:gd name="connsiteX2" fmla="*/ 0 w 490917"/>
              <a:gd name="connsiteY2" fmla="*/ 636559 h 636559"/>
            </a:gdLst>
            <a:ahLst/>
            <a:cxnLst>
              <a:cxn ang="0">
                <a:pos x="connsiteX0" y="connsiteY0"/>
              </a:cxn>
              <a:cxn ang="0">
                <a:pos x="connsiteX1" y="connsiteY1"/>
              </a:cxn>
              <a:cxn ang="0">
                <a:pos x="connsiteX2" y="connsiteY2"/>
              </a:cxn>
            </a:cxnLst>
            <a:rect l="l" t="t" r="r" b="b"/>
            <a:pathLst>
              <a:path w="490917" h="636559">
                <a:moveTo>
                  <a:pt x="478915" y="0"/>
                </a:moveTo>
                <a:cubicBezTo>
                  <a:pt x="483631" y="67447"/>
                  <a:pt x="519044" y="259902"/>
                  <a:pt x="440304" y="404682"/>
                </a:cubicBezTo>
                <a:cubicBezTo>
                  <a:pt x="361564" y="549462"/>
                  <a:pt x="100273" y="543784"/>
                  <a:pt x="0" y="636559"/>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63" name="Rectangle 62"/>
          <p:cNvSpPr/>
          <p:nvPr/>
        </p:nvSpPr>
        <p:spPr>
          <a:xfrm>
            <a:off x="3391749" y="5711501"/>
            <a:ext cx="455492" cy="70017"/>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cxnSp>
        <p:nvCxnSpPr>
          <p:cNvPr id="78" name="Straight Arrow Connector 77"/>
          <p:cNvCxnSpPr/>
          <p:nvPr/>
        </p:nvCxnSpPr>
        <p:spPr>
          <a:xfrm flipV="1">
            <a:off x="2742848" y="1058436"/>
            <a:ext cx="2113478" cy="28273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2755470" y="3309085"/>
            <a:ext cx="2100856" cy="10596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a:off x="188025" y="3880843"/>
            <a:ext cx="0" cy="1228411"/>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4265752" y="4248597"/>
            <a:ext cx="1505694" cy="4452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b="1" dirty="0">
                <a:latin typeface="Arial" panose="020B0604020202020204" pitchFamily="34" charset="0"/>
                <a:cs typeface="Arial" panose="020B0604020202020204" pitchFamily="34" charset="0"/>
              </a:rPr>
              <a:t>Vp &gt; 12 kV</a:t>
            </a:r>
          </a:p>
        </p:txBody>
      </p:sp>
      <p:sp>
        <p:nvSpPr>
          <p:cNvPr id="112" name="Rectangle 111"/>
          <p:cNvSpPr/>
          <p:nvPr/>
        </p:nvSpPr>
        <p:spPr>
          <a:xfrm>
            <a:off x="170866" y="4226784"/>
            <a:ext cx="803052" cy="4452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b="1" dirty="0">
                <a:latin typeface="Arial" panose="020B0604020202020204" pitchFamily="34" charset="0"/>
                <a:cs typeface="Arial" panose="020B0604020202020204" pitchFamily="34" charset="0"/>
              </a:rPr>
              <a:t>TCD  </a:t>
            </a:r>
          </a:p>
        </p:txBody>
      </p:sp>
      <p:sp>
        <p:nvSpPr>
          <p:cNvPr id="113" name="TextBox 112"/>
          <p:cNvSpPr txBox="1"/>
          <p:nvPr/>
        </p:nvSpPr>
        <p:spPr>
          <a:xfrm>
            <a:off x="566453" y="622057"/>
            <a:ext cx="1667728" cy="646331"/>
          </a:xfrm>
          <a:prstGeom prst="rect">
            <a:avLst/>
          </a:prstGeom>
          <a:noFill/>
        </p:spPr>
        <p:txBody>
          <a:bodyPr wrap="square" rtlCol="0">
            <a:spAutoFit/>
          </a:bodyPr>
          <a:lstStyle/>
          <a:p>
            <a:pPr algn="ctr"/>
            <a:r>
              <a:rPr lang="en-US" b="1" dirty="0">
                <a:latin typeface="Arial" panose="020B0604020202020204" pitchFamily="34" charset="0"/>
                <a:cs typeface="Arial" panose="020B0604020202020204" pitchFamily="34" charset="0"/>
              </a:rPr>
              <a:t>Mechanical Extrusion</a:t>
            </a:r>
          </a:p>
        </p:txBody>
      </p:sp>
      <p:cxnSp>
        <p:nvCxnSpPr>
          <p:cNvPr id="115" name="Straight Connector 114"/>
          <p:cNvCxnSpPr/>
          <p:nvPr/>
        </p:nvCxnSpPr>
        <p:spPr>
          <a:xfrm>
            <a:off x="70006" y="3885813"/>
            <a:ext cx="2177070"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70006" y="5109254"/>
            <a:ext cx="764227"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6" name="Rectangle 125"/>
          <p:cNvSpPr/>
          <p:nvPr/>
        </p:nvSpPr>
        <p:spPr>
          <a:xfrm>
            <a:off x="766857" y="6101981"/>
            <a:ext cx="2243284" cy="4452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b="1" dirty="0">
                <a:latin typeface="Arial" panose="020B0604020202020204" pitchFamily="34" charset="0"/>
                <a:cs typeface="Arial" panose="020B0604020202020204" pitchFamily="34" charset="0"/>
              </a:rPr>
              <a:t>Stationary Collector </a:t>
            </a:r>
          </a:p>
        </p:txBody>
      </p:sp>
      <p:sp>
        <p:nvSpPr>
          <p:cNvPr id="129" name="Right Arrow 128"/>
          <p:cNvSpPr/>
          <p:nvPr/>
        </p:nvSpPr>
        <p:spPr>
          <a:xfrm rot="18913822">
            <a:off x="4677705" y="5934587"/>
            <a:ext cx="846374" cy="16955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3" name="TextBox 132"/>
          <p:cNvSpPr txBox="1"/>
          <p:nvPr/>
        </p:nvSpPr>
        <p:spPr>
          <a:xfrm>
            <a:off x="5424741" y="6341600"/>
            <a:ext cx="614680"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X</a:t>
            </a:r>
          </a:p>
        </p:txBody>
      </p:sp>
      <p:sp>
        <p:nvSpPr>
          <p:cNvPr id="134" name="TextBox 133"/>
          <p:cNvSpPr txBox="1"/>
          <p:nvPr/>
        </p:nvSpPr>
        <p:spPr>
          <a:xfrm flipH="1">
            <a:off x="4861646" y="5350351"/>
            <a:ext cx="447976"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Y</a:t>
            </a:r>
          </a:p>
        </p:txBody>
      </p:sp>
      <p:grpSp>
        <p:nvGrpSpPr>
          <p:cNvPr id="149" name="Group 148"/>
          <p:cNvGrpSpPr/>
          <p:nvPr/>
        </p:nvGrpSpPr>
        <p:grpSpPr>
          <a:xfrm>
            <a:off x="5043816" y="1113693"/>
            <a:ext cx="1299369" cy="2116323"/>
            <a:chOff x="5233299" y="203797"/>
            <a:chExt cx="1208012" cy="2017430"/>
          </a:xfrm>
        </p:grpSpPr>
        <p:sp>
          <p:nvSpPr>
            <p:cNvPr id="145" name="Freeform 144"/>
            <p:cNvSpPr/>
            <p:nvPr/>
          </p:nvSpPr>
          <p:spPr>
            <a:xfrm>
              <a:off x="5247426" y="574481"/>
              <a:ext cx="1175712" cy="1646746"/>
            </a:xfrm>
            <a:custGeom>
              <a:avLst/>
              <a:gdLst>
                <a:gd name="connsiteX0" fmla="*/ 31737 w 1247241"/>
                <a:gd name="connsiteY0" fmla="*/ 25344 h 1557468"/>
                <a:gd name="connsiteX1" fmla="*/ 355828 w 1247241"/>
                <a:gd name="connsiteY1" fmla="*/ 320498 h 1557468"/>
                <a:gd name="connsiteX2" fmla="*/ 488937 w 1247241"/>
                <a:gd name="connsiteY2" fmla="*/ 1344857 h 1557468"/>
                <a:gd name="connsiteX3" fmla="*/ 760942 w 1247241"/>
                <a:gd name="connsiteY3" fmla="*/ 1472179 h 1557468"/>
                <a:gd name="connsiteX4" fmla="*/ 841965 w 1247241"/>
                <a:gd name="connsiteY4" fmla="*/ 326285 h 1557468"/>
                <a:gd name="connsiteX5" fmla="*/ 1223929 w 1247241"/>
                <a:gd name="connsiteY5" fmla="*/ 48493 h 1557468"/>
                <a:gd name="connsiteX6" fmla="*/ 31737 w 1247241"/>
                <a:gd name="connsiteY6" fmla="*/ 25344 h 1557468"/>
                <a:gd name="connsiteX0" fmla="*/ 32042 w 1247546"/>
                <a:gd name="connsiteY0" fmla="*/ 25344 h 1627095"/>
                <a:gd name="connsiteX1" fmla="*/ 356133 w 1247546"/>
                <a:gd name="connsiteY1" fmla="*/ 320498 h 1627095"/>
                <a:gd name="connsiteX2" fmla="*/ 519650 w 1247546"/>
                <a:gd name="connsiteY2" fmla="*/ 1491716 h 1627095"/>
                <a:gd name="connsiteX3" fmla="*/ 761247 w 1247546"/>
                <a:gd name="connsiteY3" fmla="*/ 1472179 h 1627095"/>
                <a:gd name="connsiteX4" fmla="*/ 842270 w 1247546"/>
                <a:gd name="connsiteY4" fmla="*/ 326285 h 1627095"/>
                <a:gd name="connsiteX5" fmla="*/ 1224234 w 1247546"/>
                <a:gd name="connsiteY5" fmla="*/ 48493 h 1627095"/>
                <a:gd name="connsiteX6" fmla="*/ 32042 w 1247546"/>
                <a:gd name="connsiteY6" fmla="*/ 25344 h 1627095"/>
                <a:gd name="connsiteX0" fmla="*/ 2884 w 1199377"/>
                <a:gd name="connsiteY0" fmla="*/ 5820 h 1607571"/>
                <a:gd name="connsiteX1" fmla="*/ 326975 w 1199377"/>
                <a:gd name="connsiteY1" fmla="*/ 300974 h 1607571"/>
                <a:gd name="connsiteX2" fmla="*/ 490492 w 1199377"/>
                <a:gd name="connsiteY2" fmla="*/ 1472192 h 1607571"/>
                <a:gd name="connsiteX3" fmla="*/ 732089 w 1199377"/>
                <a:gd name="connsiteY3" fmla="*/ 1452655 h 1607571"/>
                <a:gd name="connsiteX4" fmla="*/ 813112 w 1199377"/>
                <a:gd name="connsiteY4" fmla="*/ 306761 h 1607571"/>
                <a:gd name="connsiteX5" fmla="*/ 1195076 w 1199377"/>
                <a:gd name="connsiteY5" fmla="*/ 28969 h 1607571"/>
                <a:gd name="connsiteX6" fmla="*/ 531151 w 1199377"/>
                <a:gd name="connsiteY6" fmla="*/ 99091 h 1607571"/>
                <a:gd name="connsiteX7" fmla="*/ 2884 w 1199377"/>
                <a:gd name="connsiteY7" fmla="*/ 5820 h 1607571"/>
                <a:gd name="connsiteX0" fmla="*/ 2618 w 1235603"/>
                <a:gd name="connsiteY0" fmla="*/ 28858 h 1585422"/>
                <a:gd name="connsiteX1" fmla="*/ 363200 w 1235603"/>
                <a:gd name="connsiteY1" fmla="*/ 278825 h 1585422"/>
                <a:gd name="connsiteX2" fmla="*/ 526717 w 1235603"/>
                <a:gd name="connsiteY2" fmla="*/ 1450043 h 1585422"/>
                <a:gd name="connsiteX3" fmla="*/ 768314 w 1235603"/>
                <a:gd name="connsiteY3" fmla="*/ 1430506 h 1585422"/>
                <a:gd name="connsiteX4" fmla="*/ 849337 w 1235603"/>
                <a:gd name="connsiteY4" fmla="*/ 284612 h 1585422"/>
                <a:gd name="connsiteX5" fmla="*/ 1231301 w 1235603"/>
                <a:gd name="connsiteY5" fmla="*/ 6820 h 1585422"/>
                <a:gd name="connsiteX6" fmla="*/ 567376 w 1235603"/>
                <a:gd name="connsiteY6" fmla="*/ 76942 h 1585422"/>
                <a:gd name="connsiteX7" fmla="*/ 2618 w 1235603"/>
                <a:gd name="connsiteY7" fmla="*/ 28858 h 1585422"/>
                <a:gd name="connsiteX0" fmla="*/ 2618 w 1235603"/>
                <a:gd name="connsiteY0" fmla="*/ 18200 h 1574764"/>
                <a:gd name="connsiteX1" fmla="*/ 363200 w 1235603"/>
                <a:gd name="connsiteY1" fmla="*/ 268167 h 1574764"/>
                <a:gd name="connsiteX2" fmla="*/ 526717 w 1235603"/>
                <a:gd name="connsiteY2" fmla="*/ 1439385 h 1574764"/>
                <a:gd name="connsiteX3" fmla="*/ 768314 w 1235603"/>
                <a:gd name="connsiteY3" fmla="*/ 1419848 h 1574764"/>
                <a:gd name="connsiteX4" fmla="*/ 849337 w 1235603"/>
                <a:gd name="connsiteY4" fmla="*/ 273954 h 1574764"/>
                <a:gd name="connsiteX5" fmla="*/ 1231301 w 1235603"/>
                <a:gd name="connsiteY5" fmla="*/ 7459 h 1574764"/>
                <a:gd name="connsiteX6" fmla="*/ 567376 w 1235603"/>
                <a:gd name="connsiteY6" fmla="*/ 66284 h 1574764"/>
                <a:gd name="connsiteX7" fmla="*/ 2618 w 1235603"/>
                <a:gd name="connsiteY7" fmla="*/ 18200 h 1574764"/>
                <a:gd name="connsiteX0" fmla="*/ 2618 w 1235514"/>
                <a:gd name="connsiteY0" fmla="*/ 18200 h 1557032"/>
                <a:gd name="connsiteX1" fmla="*/ 363200 w 1235514"/>
                <a:gd name="connsiteY1" fmla="*/ 268167 h 1557032"/>
                <a:gd name="connsiteX2" fmla="*/ 526717 w 1235514"/>
                <a:gd name="connsiteY2" fmla="*/ 1439385 h 1557032"/>
                <a:gd name="connsiteX3" fmla="*/ 768314 w 1235514"/>
                <a:gd name="connsiteY3" fmla="*/ 1419848 h 1557032"/>
                <a:gd name="connsiteX4" fmla="*/ 669517 w 1235514"/>
                <a:gd name="connsiteY4" fmla="*/ 587121 h 1557032"/>
                <a:gd name="connsiteX5" fmla="*/ 849337 w 1235514"/>
                <a:gd name="connsiteY5" fmla="*/ 273954 h 1557032"/>
                <a:gd name="connsiteX6" fmla="*/ 1231301 w 1235514"/>
                <a:gd name="connsiteY6" fmla="*/ 7459 h 1557032"/>
                <a:gd name="connsiteX7" fmla="*/ 567376 w 1235514"/>
                <a:gd name="connsiteY7" fmla="*/ 66284 h 1557032"/>
                <a:gd name="connsiteX8" fmla="*/ 2618 w 1235514"/>
                <a:gd name="connsiteY8" fmla="*/ 18200 h 1557032"/>
                <a:gd name="connsiteX0" fmla="*/ 2625 w 1235521"/>
                <a:gd name="connsiteY0" fmla="*/ 18200 h 1533914"/>
                <a:gd name="connsiteX1" fmla="*/ 363207 w 1235521"/>
                <a:gd name="connsiteY1" fmla="*/ 268167 h 1533914"/>
                <a:gd name="connsiteX2" fmla="*/ 532086 w 1235521"/>
                <a:gd name="connsiteY2" fmla="*/ 608936 h 1533914"/>
                <a:gd name="connsiteX3" fmla="*/ 526724 w 1235521"/>
                <a:gd name="connsiteY3" fmla="*/ 1439385 h 1533914"/>
                <a:gd name="connsiteX4" fmla="*/ 768321 w 1235521"/>
                <a:gd name="connsiteY4" fmla="*/ 1419848 h 1533914"/>
                <a:gd name="connsiteX5" fmla="*/ 669524 w 1235521"/>
                <a:gd name="connsiteY5" fmla="*/ 587121 h 1533914"/>
                <a:gd name="connsiteX6" fmla="*/ 849344 w 1235521"/>
                <a:gd name="connsiteY6" fmla="*/ 273954 h 1533914"/>
                <a:gd name="connsiteX7" fmla="*/ 1231308 w 1235521"/>
                <a:gd name="connsiteY7" fmla="*/ 7459 h 1533914"/>
                <a:gd name="connsiteX8" fmla="*/ 567383 w 1235521"/>
                <a:gd name="connsiteY8" fmla="*/ 66284 h 1533914"/>
                <a:gd name="connsiteX9" fmla="*/ 2625 w 1235521"/>
                <a:gd name="connsiteY9" fmla="*/ 18200 h 1533914"/>
                <a:gd name="connsiteX0" fmla="*/ 2625 w 1235521"/>
                <a:gd name="connsiteY0" fmla="*/ 18200 h 1558855"/>
                <a:gd name="connsiteX1" fmla="*/ 363207 w 1235521"/>
                <a:gd name="connsiteY1" fmla="*/ 268167 h 1558855"/>
                <a:gd name="connsiteX2" fmla="*/ 532086 w 1235521"/>
                <a:gd name="connsiteY2" fmla="*/ 608936 h 1558855"/>
                <a:gd name="connsiteX3" fmla="*/ 526724 w 1235521"/>
                <a:gd name="connsiteY3" fmla="*/ 1439385 h 1558855"/>
                <a:gd name="connsiteX4" fmla="*/ 688148 w 1235521"/>
                <a:gd name="connsiteY4" fmla="*/ 1463476 h 1558855"/>
                <a:gd name="connsiteX5" fmla="*/ 669524 w 1235521"/>
                <a:gd name="connsiteY5" fmla="*/ 587121 h 1558855"/>
                <a:gd name="connsiteX6" fmla="*/ 849344 w 1235521"/>
                <a:gd name="connsiteY6" fmla="*/ 273954 h 1558855"/>
                <a:gd name="connsiteX7" fmla="*/ 1231308 w 1235521"/>
                <a:gd name="connsiteY7" fmla="*/ 7459 h 1558855"/>
                <a:gd name="connsiteX8" fmla="*/ 567383 w 1235521"/>
                <a:gd name="connsiteY8" fmla="*/ 66284 h 1558855"/>
                <a:gd name="connsiteX9" fmla="*/ 2625 w 1235521"/>
                <a:gd name="connsiteY9" fmla="*/ 18200 h 1558855"/>
                <a:gd name="connsiteX0" fmla="*/ 2625 w 1235521"/>
                <a:gd name="connsiteY0" fmla="*/ 18200 h 1589647"/>
                <a:gd name="connsiteX1" fmla="*/ 363207 w 1235521"/>
                <a:gd name="connsiteY1" fmla="*/ 268167 h 1589647"/>
                <a:gd name="connsiteX2" fmla="*/ 532086 w 1235521"/>
                <a:gd name="connsiteY2" fmla="*/ 608936 h 1589647"/>
                <a:gd name="connsiteX3" fmla="*/ 583990 w 1235521"/>
                <a:gd name="connsiteY3" fmla="*/ 1493920 h 1589647"/>
                <a:gd name="connsiteX4" fmla="*/ 688148 w 1235521"/>
                <a:gd name="connsiteY4" fmla="*/ 1463476 h 1589647"/>
                <a:gd name="connsiteX5" fmla="*/ 669524 w 1235521"/>
                <a:gd name="connsiteY5" fmla="*/ 587121 h 1589647"/>
                <a:gd name="connsiteX6" fmla="*/ 849344 w 1235521"/>
                <a:gd name="connsiteY6" fmla="*/ 273954 h 1589647"/>
                <a:gd name="connsiteX7" fmla="*/ 1231308 w 1235521"/>
                <a:gd name="connsiteY7" fmla="*/ 7459 h 1589647"/>
                <a:gd name="connsiteX8" fmla="*/ 567383 w 1235521"/>
                <a:gd name="connsiteY8" fmla="*/ 66284 h 1589647"/>
                <a:gd name="connsiteX9" fmla="*/ 2625 w 1235521"/>
                <a:gd name="connsiteY9" fmla="*/ 18200 h 1589647"/>
                <a:gd name="connsiteX0" fmla="*/ 2625 w 1235521"/>
                <a:gd name="connsiteY0" fmla="*/ 18200 h 1607206"/>
                <a:gd name="connsiteX1" fmla="*/ 363207 w 1235521"/>
                <a:gd name="connsiteY1" fmla="*/ 268167 h 1607206"/>
                <a:gd name="connsiteX2" fmla="*/ 532086 w 1235521"/>
                <a:gd name="connsiteY2" fmla="*/ 608936 h 1607206"/>
                <a:gd name="connsiteX3" fmla="*/ 583990 w 1235521"/>
                <a:gd name="connsiteY3" fmla="*/ 1493920 h 1607206"/>
                <a:gd name="connsiteX4" fmla="*/ 688148 w 1235521"/>
                <a:gd name="connsiteY4" fmla="*/ 1496197 h 1607206"/>
                <a:gd name="connsiteX5" fmla="*/ 669524 w 1235521"/>
                <a:gd name="connsiteY5" fmla="*/ 587121 h 1607206"/>
                <a:gd name="connsiteX6" fmla="*/ 849344 w 1235521"/>
                <a:gd name="connsiteY6" fmla="*/ 273954 h 1607206"/>
                <a:gd name="connsiteX7" fmla="*/ 1231308 w 1235521"/>
                <a:gd name="connsiteY7" fmla="*/ 7459 h 1607206"/>
                <a:gd name="connsiteX8" fmla="*/ 567383 w 1235521"/>
                <a:gd name="connsiteY8" fmla="*/ 66284 h 1607206"/>
                <a:gd name="connsiteX9" fmla="*/ 2625 w 1235521"/>
                <a:gd name="connsiteY9" fmla="*/ 18200 h 160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5521" h="1607206">
                  <a:moveTo>
                    <a:pt x="2625" y="18200"/>
                  </a:moveTo>
                  <a:cubicBezTo>
                    <a:pt x="-31404" y="51847"/>
                    <a:pt x="274964" y="169711"/>
                    <a:pt x="363207" y="268167"/>
                  </a:cubicBezTo>
                  <a:cubicBezTo>
                    <a:pt x="451450" y="366623"/>
                    <a:pt x="504833" y="413733"/>
                    <a:pt x="532086" y="608936"/>
                  </a:cubicBezTo>
                  <a:cubicBezTo>
                    <a:pt x="559339" y="804139"/>
                    <a:pt x="557980" y="1346043"/>
                    <a:pt x="583990" y="1493920"/>
                  </a:cubicBezTo>
                  <a:cubicBezTo>
                    <a:pt x="610000" y="1641797"/>
                    <a:pt x="673892" y="1647330"/>
                    <a:pt x="688148" y="1496197"/>
                  </a:cubicBezTo>
                  <a:cubicBezTo>
                    <a:pt x="702404" y="1345064"/>
                    <a:pt x="656020" y="778103"/>
                    <a:pt x="669524" y="587121"/>
                  </a:cubicBezTo>
                  <a:cubicBezTo>
                    <a:pt x="683028" y="396139"/>
                    <a:pt x="780529" y="357839"/>
                    <a:pt x="849344" y="273954"/>
                  </a:cubicBezTo>
                  <a:cubicBezTo>
                    <a:pt x="918159" y="190069"/>
                    <a:pt x="1278301" y="42071"/>
                    <a:pt x="1231308" y="7459"/>
                  </a:cubicBezTo>
                  <a:cubicBezTo>
                    <a:pt x="1184315" y="-27153"/>
                    <a:pt x="766082" y="70142"/>
                    <a:pt x="567383" y="66284"/>
                  </a:cubicBezTo>
                  <a:cubicBezTo>
                    <a:pt x="368684" y="62426"/>
                    <a:pt x="36654" y="-15447"/>
                    <a:pt x="2625" y="18200"/>
                  </a:cubicBezTo>
                  <a:close/>
                </a:path>
              </a:pathLst>
            </a:cu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41" name="Can 140"/>
            <p:cNvSpPr/>
            <p:nvPr/>
          </p:nvSpPr>
          <p:spPr>
            <a:xfrm>
              <a:off x="5233299" y="203797"/>
              <a:ext cx="1208012" cy="436394"/>
            </a:xfrm>
            <a:prstGeom prst="can">
              <a:avLst>
                <a:gd name="adj" fmla="val 29553"/>
              </a:avLst>
            </a:prstGeom>
            <a:solidFill>
              <a:schemeClr val="tx1"/>
            </a:solidFill>
            <a:ln w="0">
              <a:noFill/>
            </a:ln>
            <a:effectLst>
              <a:glow>
                <a:srgbClr val="00206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sp>
        <p:nvSpPr>
          <p:cNvPr id="150" name="Rectangle 149"/>
          <p:cNvSpPr/>
          <p:nvPr/>
        </p:nvSpPr>
        <p:spPr>
          <a:xfrm>
            <a:off x="4901412" y="1058436"/>
            <a:ext cx="1593331" cy="2250649"/>
          </a:xfrm>
          <a:prstGeom prst="rect">
            <a:avLst/>
          </a:prstGeom>
          <a:noFill/>
          <a:ln w="1905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53" name="TextBox 152"/>
          <p:cNvSpPr txBox="1"/>
          <p:nvPr/>
        </p:nvSpPr>
        <p:spPr>
          <a:xfrm>
            <a:off x="4684755" y="401154"/>
            <a:ext cx="2087221" cy="646331"/>
          </a:xfrm>
          <a:prstGeom prst="rect">
            <a:avLst/>
          </a:prstGeom>
          <a:noFill/>
        </p:spPr>
        <p:txBody>
          <a:bodyPr wrap="square" rtlCol="0">
            <a:spAutoFit/>
          </a:bodyPr>
          <a:lstStyle/>
          <a:p>
            <a:pPr algn="ctr"/>
            <a:r>
              <a:rPr lang="en-US" b="1" dirty="0">
                <a:latin typeface="Arial" panose="020B0604020202020204" pitchFamily="34" charset="0"/>
                <a:cs typeface="Arial" panose="020B0604020202020204" pitchFamily="34" charset="0"/>
              </a:rPr>
              <a:t>Straight Jet Regime</a:t>
            </a:r>
          </a:p>
        </p:txBody>
      </p:sp>
      <p:sp>
        <p:nvSpPr>
          <p:cNvPr id="154" name="TextBox 153"/>
          <p:cNvSpPr txBox="1"/>
          <p:nvPr/>
        </p:nvSpPr>
        <p:spPr>
          <a:xfrm>
            <a:off x="5098602" y="2203375"/>
            <a:ext cx="1304990" cy="923330"/>
          </a:xfrm>
          <a:prstGeom prst="rect">
            <a:avLst/>
          </a:prstGeom>
          <a:solidFill>
            <a:schemeClr val="bg1"/>
          </a:solidFill>
        </p:spPr>
        <p:txBody>
          <a:bodyPr wrap="square" rtlCol="0">
            <a:spAutoFit/>
          </a:bodyPr>
          <a:lstStyle/>
          <a:p>
            <a:pPr algn="ctr"/>
            <a:r>
              <a:rPr lang="en-US" b="1" dirty="0">
                <a:latin typeface="Arial" panose="020B0604020202020204" pitchFamily="34" charset="0"/>
                <a:cs typeface="Arial" panose="020B0604020202020204" pitchFamily="34" charset="0"/>
              </a:rPr>
              <a:t>Taylor Cone formation</a:t>
            </a:r>
          </a:p>
        </p:txBody>
      </p:sp>
      <p:sp>
        <p:nvSpPr>
          <p:cNvPr id="155" name="Rectangle 154"/>
          <p:cNvSpPr/>
          <p:nvPr/>
        </p:nvSpPr>
        <p:spPr>
          <a:xfrm>
            <a:off x="1294721" y="4454310"/>
            <a:ext cx="2268728" cy="97530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57" name="TextBox 156"/>
          <p:cNvSpPr txBox="1"/>
          <p:nvPr/>
        </p:nvSpPr>
        <p:spPr>
          <a:xfrm>
            <a:off x="3741207" y="3812740"/>
            <a:ext cx="2696450" cy="369332"/>
          </a:xfrm>
          <a:prstGeom prst="rect">
            <a:avLst/>
          </a:prstGeom>
          <a:noFill/>
        </p:spPr>
        <p:txBody>
          <a:bodyPr wrap="square" rtlCol="0">
            <a:spAutoFit/>
          </a:bodyPr>
          <a:lstStyle/>
          <a:p>
            <a:pPr algn="ctr"/>
            <a:r>
              <a:rPr lang="en-US" b="1" dirty="0">
                <a:solidFill>
                  <a:srgbClr val="00B050"/>
                </a:solidFill>
                <a:latin typeface="Arial" panose="020B0604020202020204" pitchFamily="34" charset="0"/>
                <a:cs typeface="Arial" panose="020B0604020202020204" pitchFamily="34" charset="0"/>
              </a:rPr>
              <a:t>Chaotic Jet Regime</a:t>
            </a:r>
          </a:p>
        </p:txBody>
      </p:sp>
      <p:cxnSp>
        <p:nvCxnSpPr>
          <p:cNvPr id="158" name="Straight Arrow Connector 157"/>
          <p:cNvCxnSpPr>
            <a:cxnSpLocks/>
          </p:cNvCxnSpPr>
          <p:nvPr/>
        </p:nvCxnSpPr>
        <p:spPr>
          <a:xfrm flipV="1">
            <a:off x="3542771" y="4108297"/>
            <a:ext cx="425268" cy="35273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933630" y="226016"/>
            <a:ext cx="3542309" cy="400110"/>
          </a:xfrm>
          <a:prstGeom prst="rect">
            <a:avLst/>
          </a:prstGeom>
          <a:noFill/>
        </p:spPr>
        <p:txBody>
          <a:bodyPr wrap="square" rtlCol="0">
            <a:spAutoFit/>
          </a:bodyPr>
          <a:lstStyle/>
          <a:p>
            <a:pPr algn="ctr"/>
            <a:r>
              <a:rPr lang="en-US" sz="2000" b="1" dirty="0">
                <a:latin typeface="Arial" panose="020B0604020202020204" pitchFamily="34" charset="0"/>
                <a:cs typeface="Arial" panose="020B0604020202020204" pitchFamily="34" charset="0"/>
              </a:rPr>
              <a:t>    Solution Electrospinning</a:t>
            </a:r>
          </a:p>
        </p:txBody>
      </p:sp>
      <p:sp>
        <p:nvSpPr>
          <p:cNvPr id="168" name="Right Arrow 167"/>
          <p:cNvSpPr/>
          <p:nvPr/>
        </p:nvSpPr>
        <p:spPr>
          <a:xfrm>
            <a:off x="4777225" y="6200674"/>
            <a:ext cx="846374" cy="18211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40" name="TextBox 39"/>
          <p:cNvSpPr txBox="1"/>
          <p:nvPr/>
        </p:nvSpPr>
        <p:spPr>
          <a:xfrm>
            <a:off x="1908338" y="2644949"/>
            <a:ext cx="1134424" cy="646331"/>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Polymer solution</a:t>
            </a:r>
          </a:p>
        </p:txBody>
      </p:sp>
      <p:sp>
        <p:nvSpPr>
          <p:cNvPr id="132" name="TextBox 131"/>
          <p:cNvSpPr txBox="1"/>
          <p:nvPr/>
        </p:nvSpPr>
        <p:spPr>
          <a:xfrm>
            <a:off x="434730" y="3524409"/>
            <a:ext cx="1641174" cy="369332"/>
          </a:xfrm>
          <a:prstGeom prst="rect">
            <a:avLst/>
          </a:prstGeom>
          <a:noFill/>
        </p:spPr>
        <p:txBody>
          <a:bodyPr wrap="square" rtlCol="0">
            <a:spAutoFit/>
          </a:bodyPr>
          <a:lstStyle/>
          <a:p>
            <a:pPr algn="ctr"/>
            <a:r>
              <a:rPr lang="en-US" b="1" dirty="0">
                <a:solidFill>
                  <a:srgbClr val="0070C0"/>
                </a:solidFill>
                <a:latin typeface="Arial" panose="020B0604020202020204" pitchFamily="34" charset="0"/>
                <a:cs typeface="Arial" panose="020B0604020202020204" pitchFamily="34" charset="0"/>
              </a:rPr>
              <a:t>Evaporation</a:t>
            </a:r>
          </a:p>
        </p:txBody>
      </p:sp>
      <p:sp>
        <p:nvSpPr>
          <p:cNvPr id="44" name="Oval 43"/>
          <p:cNvSpPr/>
          <p:nvPr/>
        </p:nvSpPr>
        <p:spPr>
          <a:xfrm>
            <a:off x="2134145" y="3559972"/>
            <a:ext cx="281149" cy="262631"/>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n w="0"/>
                <a:solidFill>
                  <a:schemeClr val="tx1"/>
                </a:solidFill>
                <a:latin typeface="Arial" panose="020B0604020202020204" pitchFamily="34" charset="0"/>
                <a:cs typeface="Arial" panose="020B0604020202020204" pitchFamily="34" charset="0"/>
              </a:rPr>
              <a:t>+</a:t>
            </a:r>
          </a:p>
        </p:txBody>
      </p:sp>
      <p:sp>
        <p:nvSpPr>
          <p:cNvPr id="135" name="Oval 134"/>
          <p:cNvSpPr/>
          <p:nvPr/>
        </p:nvSpPr>
        <p:spPr>
          <a:xfrm>
            <a:off x="2506838" y="3557231"/>
            <a:ext cx="280987" cy="257617"/>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n w="0"/>
                <a:solidFill>
                  <a:schemeClr val="tx1"/>
                </a:solidFill>
                <a:latin typeface="Arial" panose="020B0604020202020204" pitchFamily="34" charset="0"/>
                <a:cs typeface="Arial" panose="020B0604020202020204" pitchFamily="34" charset="0"/>
              </a:rPr>
              <a:t>+</a:t>
            </a:r>
          </a:p>
        </p:txBody>
      </p:sp>
      <p:sp>
        <p:nvSpPr>
          <p:cNvPr id="103" name="Can 150">
            <a:extLst>
              <a:ext uri="{FF2B5EF4-FFF2-40B4-BE49-F238E27FC236}">
                <a16:creationId xmlns:a16="http://schemas.microsoft.com/office/drawing/2014/main" id="{913905F1-F64B-42FE-BF25-056A52C1C896}"/>
              </a:ext>
            </a:extLst>
          </p:cNvPr>
          <p:cNvSpPr/>
          <p:nvPr/>
        </p:nvSpPr>
        <p:spPr>
          <a:xfrm>
            <a:off x="8701243" y="3350915"/>
            <a:ext cx="767953" cy="641030"/>
          </a:xfrm>
          <a:prstGeom prst="can">
            <a:avLst>
              <a:gd name="adj" fmla="val 16323"/>
            </a:avLst>
          </a:prstGeom>
          <a:solidFill>
            <a:srgbClr val="C00000">
              <a:alpha val="10000"/>
            </a:srgbClr>
          </a:solidFill>
          <a:ln w="38100">
            <a:solidFill>
              <a:srgbClr val="FF0000"/>
            </a:solidFill>
          </a:ln>
          <a:effectLst>
            <a:glow>
              <a:srgbClr val="00206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nvGrpSpPr>
          <p:cNvPr id="105" name="Group 104">
            <a:extLst>
              <a:ext uri="{FF2B5EF4-FFF2-40B4-BE49-F238E27FC236}">
                <a16:creationId xmlns:a16="http://schemas.microsoft.com/office/drawing/2014/main" id="{9ADD2E9D-4AF4-483E-97C9-899D67465CFC}"/>
              </a:ext>
            </a:extLst>
          </p:cNvPr>
          <p:cNvGrpSpPr/>
          <p:nvPr/>
        </p:nvGrpSpPr>
        <p:grpSpPr>
          <a:xfrm>
            <a:off x="11021248" y="4675579"/>
            <a:ext cx="1066937" cy="618000"/>
            <a:chOff x="4275123" y="2230065"/>
            <a:chExt cx="1707223" cy="1079021"/>
          </a:xfrm>
          <a:effectLst>
            <a:outerShdw blurRad="50800" dist="38100" sx="101000" sy="101000" algn="l" rotWithShape="0">
              <a:prstClr val="black">
                <a:alpha val="40000"/>
              </a:prstClr>
            </a:outerShdw>
          </a:effectLst>
        </p:grpSpPr>
        <p:sp>
          <p:nvSpPr>
            <p:cNvPr id="107" name="Cube 106">
              <a:extLst>
                <a:ext uri="{FF2B5EF4-FFF2-40B4-BE49-F238E27FC236}">
                  <a16:creationId xmlns:a16="http://schemas.microsoft.com/office/drawing/2014/main" id="{9B5A1697-4620-492A-8DD8-785A093888D7}"/>
                </a:ext>
              </a:extLst>
            </p:cNvPr>
            <p:cNvSpPr/>
            <p:nvPr/>
          </p:nvSpPr>
          <p:spPr>
            <a:xfrm>
              <a:off x="4275123" y="2230065"/>
              <a:ext cx="1707223" cy="1079021"/>
            </a:xfrm>
            <a:prstGeom prst="cube">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108" name="Picture 107">
              <a:extLst>
                <a:ext uri="{FF2B5EF4-FFF2-40B4-BE49-F238E27FC236}">
                  <a16:creationId xmlns:a16="http://schemas.microsoft.com/office/drawing/2014/main" id="{DE96460D-41B6-4E75-A72D-8E3BD2A72D1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5104" y="2622470"/>
              <a:ext cx="711027" cy="597843"/>
            </a:xfrm>
            <a:prstGeom prst="rect">
              <a:avLst/>
            </a:prstGeom>
            <a:ln w="28575">
              <a:solidFill>
                <a:schemeClr val="tx1"/>
              </a:solidFill>
            </a:ln>
          </p:spPr>
        </p:pic>
      </p:grpSp>
      <p:sp>
        <p:nvSpPr>
          <p:cNvPr id="110" name="Cube 109">
            <a:extLst>
              <a:ext uri="{FF2B5EF4-FFF2-40B4-BE49-F238E27FC236}">
                <a16:creationId xmlns:a16="http://schemas.microsoft.com/office/drawing/2014/main" id="{66DDF15E-55A1-44A2-B315-E1C743484E1B}"/>
              </a:ext>
            </a:extLst>
          </p:cNvPr>
          <p:cNvSpPr/>
          <p:nvPr/>
        </p:nvSpPr>
        <p:spPr>
          <a:xfrm>
            <a:off x="6911692" y="4705430"/>
            <a:ext cx="4053626" cy="1195753"/>
          </a:xfrm>
          <a:prstGeom prst="cube">
            <a:avLst>
              <a:gd name="adj" fmla="val 85976"/>
            </a:avLst>
          </a:prstGeom>
          <a:solidFill>
            <a:srgbClr val="7030A0"/>
          </a:solidFill>
          <a:ln>
            <a:noFill/>
          </a:ln>
          <a:effectLst>
            <a:reflection blurRad="6350" stA="48000" endPos="66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nvGrpSpPr>
          <p:cNvPr id="142" name="Group 141">
            <a:extLst>
              <a:ext uri="{FF2B5EF4-FFF2-40B4-BE49-F238E27FC236}">
                <a16:creationId xmlns:a16="http://schemas.microsoft.com/office/drawing/2014/main" id="{4E0ECD30-CDE5-4AD4-93E8-DB90888EE269}"/>
              </a:ext>
            </a:extLst>
          </p:cNvPr>
          <p:cNvGrpSpPr/>
          <p:nvPr/>
        </p:nvGrpSpPr>
        <p:grpSpPr>
          <a:xfrm>
            <a:off x="10473561" y="5482319"/>
            <a:ext cx="634021" cy="571984"/>
            <a:chOff x="4092962" y="5207431"/>
            <a:chExt cx="1056574" cy="990438"/>
          </a:xfrm>
        </p:grpSpPr>
        <p:sp>
          <p:nvSpPr>
            <p:cNvPr id="143" name="Oval 142">
              <a:extLst>
                <a:ext uri="{FF2B5EF4-FFF2-40B4-BE49-F238E27FC236}">
                  <a16:creationId xmlns:a16="http://schemas.microsoft.com/office/drawing/2014/main" id="{28772B2A-C5C7-4DA6-80CD-518751B1F706}"/>
                </a:ext>
              </a:extLst>
            </p:cNvPr>
            <p:cNvSpPr/>
            <p:nvPr/>
          </p:nvSpPr>
          <p:spPr>
            <a:xfrm>
              <a:off x="4092962" y="5207431"/>
              <a:ext cx="1056574" cy="990438"/>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44" name="Rectangle 143">
              <a:extLst>
                <a:ext uri="{FF2B5EF4-FFF2-40B4-BE49-F238E27FC236}">
                  <a16:creationId xmlns:a16="http://schemas.microsoft.com/office/drawing/2014/main" id="{68AC6FEA-38EE-478D-B87E-2D88F696A9C8}"/>
                </a:ext>
              </a:extLst>
            </p:cNvPr>
            <p:cNvSpPr/>
            <p:nvPr/>
          </p:nvSpPr>
          <p:spPr>
            <a:xfrm>
              <a:off x="4594127" y="5290130"/>
              <a:ext cx="54244" cy="39753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46" name="Rectangle 145">
              <a:extLst>
                <a:ext uri="{FF2B5EF4-FFF2-40B4-BE49-F238E27FC236}">
                  <a16:creationId xmlns:a16="http://schemas.microsoft.com/office/drawing/2014/main" id="{538B00E3-61D8-404A-A0B5-3477DE9FFC29}"/>
                </a:ext>
              </a:extLst>
            </p:cNvPr>
            <p:cNvSpPr/>
            <p:nvPr/>
          </p:nvSpPr>
          <p:spPr>
            <a:xfrm>
              <a:off x="4268812" y="5654386"/>
              <a:ext cx="705477"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47" name="Rectangle 146">
              <a:extLst>
                <a:ext uri="{FF2B5EF4-FFF2-40B4-BE49-F238E27FC236}">
                  <a16:creationId xmlns:a16="http://schemas.microsoft.com/office/drawing/2014/main" id="{F1A956E1-8532-477F-A0A9-0469AC9E8DF8}"/>
                </a:ext>
              </a:extLst>
            </p:cNvPr>
            <p:cNvSpPr/>
            <p:nvPr/>
          </p:nvSpPr>
          <p:spPr>
            <a:xfrm>
              <a:off x="4389107" y="5770361"/>
              <a:ext cx="435529"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48" name="Rectangle 147">
              <a:extLst>
                <a:ext uri="{FF2B5EF4-FFF2-40B4-BE49-F238E27FC236}">
                  <a16:creationId xmlns:a16="http://schemas.microsoft.com/office/drawing/2014/main" id="{C9929C9C-B966-488C-BCCA-1822C4856B4B}"/>
                </a:ext>
              </a:extLst>
            </p:cNvPr>
            <p:cNvSpPr/>
            <p:nvPr/>
          </p:nvSpPr>
          <p:spPr>
            <a:xfrm>
              <a:off x="4512428" y="5903267"/>
              <a:ext cx="2068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grpSp>
        <p:nvGrpSpPr>
          <p:cNvPr id="151" name="Group 150">
            <a:extLst>
              <a:ext uri="{FF2B5EF4-FFF2-40B4-BE49-F238E27FC236}">
                <a16:creationId xmlns:a16="http://schemas.microsoft.com/office/drawing/2014/main" id="{46CC1DBB-BD5D-4047-AA06-43291018D2AA}"/>
              </a:ext>
            </a:extLst>
          </p:cNvPr>
          <p:cNvGrpSpPr/>
          <p:nvPr/>
        </p:nvGrpSpPr>
        <p:grpSpPr>
          <a:xfrm>
            <a:off x="8491982" y="790427"/>
            <a:ext cx="1208012" cy="3250435"/>
            <a:chOff x="1626628" y="132845"/>
            <a:chExt cx="1208012" cy="3250435"/>
          </a:xfrm>
        </p:grpSpPr>
        <p:grpSp>
          <p:nvGrpSpPr>
            <p:cNvPr id="152" name="Group 151">
              <a:extLst>
                <a:ext uri="{FF2B5EF4-FFF2-40B4-BE49-F238E27FC236}">
                  <a16:creationId xmlns:a16="http://schemas.microsoft.com/office/drawing/2014/main" id="{576055BD-2D6B-4C1B-9DE7-F97DCFE730D6}"/>
                </a:ext>
              </a:extLst>
            </p:cNvPr>
            <p:cNvGrpSpPr/>
            <p:nvPr/>
          </p:nvGrpSpPr>
          <p:grpSpPr>
            <a:xfrm>
              <a:off x="1626628" y="1004300"/>
              <a:ext cx="1208012" cy="2378980"/>
              <a:chOff x="1951142" y="2013702"/>
              <a:chExt cx="855558" cy="1545894"/>
            </a:xfrm>
          </p:grpSpPr>
          <p:sp>
            <p:nvSpPr>
              <p:cNvPr id="163" name="Can 22">
                <a:extLst>
                  <a:ext uri="{FF2B5EF4-FFF2-40B4-BE49-F238E27FC236}">
                    <a16:creationId xmlns:a16="http://schemas.microsoft.com/office/drawing/2014/main" id="{DFD9BDC7-6DAD-4181-89CB-FAC5F22D3D34}"/>
                  </a:ext>
                </a:extLst>
              </p:cNvPr>
              <p:cNvSpPr/>
              <p:nvPr/>
            </p:nvSpPr>
            <p:spPr>
              <a:xfrm>
                <a:off x="2306922" y="3098245"/>
                <a:ext cx="148671" cy="461351"/>
              </a:xfrm>
              <a:prstGeom prst="can">
                <a:avLst>
                  <a:gd name="adj" fmla="val 16323"/>
                </a:avLst>
              </a:prstGeom>
              <a:solidFill>
                <a:schemeClr val="tx1"/>
              </a:solidFill>
              <a:ln w="0">
                <a:noFill/>
              </a:ln>
              <a:effectLst>
                <a:glow>
                  <a:srgbClr val="002060"/>
                </a:glow>
                <a:reflection blurRad="6350" stA="50000" endA="295" endPos="92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65" name="Can 3">
                <a:extLst>
                  <a:ext uri="{FF2B5EF4-FFF2-40B4-BE49-F238E27FC236}">
                    <a16:creationId xmlns:a16="http://schemas.microsoft.com/office/drawing/2014/main" id="{33C12A54-75DD-4684-966A-FA7CECA6D433}"/>
                  </a:ext>
                </a:extLst>
              </p:cNvPr>
              <p:cNvSpPr/>
              <p:nvPr/>
            </p:nvSpPr>
            <p:spPr>
              <a:xfrm>
                <a:off x="1971086" y="2438187"/>
                <a:ext cx="807502" cy="776973"/>
              </a:xfrm>
              <a:prstGeom prst="can">
                <a:avLst>
                  <a:gd name="adj" fmla="val 16323"/>
                </a:avLst>
              </a:prstGeom>
              <a:solidFill>
                <a:schemeClr val="accent1">
                  <a:lumMod val="40000"/>
                  <a:lumOff val="60000"/>
                </a:schemeClr>
              </a:solidFill>
              <a:ln w="28575">
                <a:solidFill>
                  <a:srgbClr val="C00000"/>
                </a:solidFill>
              </a:ln>
              <a:effectLst>
                <a:glow>
                  <a:srgbClr val="00206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66" name="Can 23">
                <a:extLst>
                  <a:ext uri="{FF2B5EF4-FFF2-40B4-BE49-F238E27FC236}">
                    <a16:creationId xmlns:a16="http://schemas.microsoft.com/office/drawing/2014/main" id="{A16E0D2A-8D61-4DC3-8DE4-4EE86D061ACA}"/>
                  </a:ext>
                </a:extLst>
              </p:cNvPr>
              <p:cNvSpPr/>
              <p:nvPr/>
            </p:nvSpPr>
            <p:spPr>
              <a:xfrm>
                <a:off x="1951142" y="2342846"/>
                <a:ext cx="855558" cy="283575"/>
              </a:xfrm>
              <a:prstGeom prst="can">
                <a:avLst>
                  <a:gd name="adj" fmla="val 29553"/>
                </a:avLst>
              </a:prstGeom>
              <a:solidFill>
                <a:schemeClr val="tx1"/>
              </a:solidFill>
              <a:ln w="0">
                <a:noFill/>
              </a:ln>
              <a:effectLst>
                <a:glow>
                  <a:srgbClr val="00206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67" name="Can 21">
                <a:extLst>
                  <a:ext uri="{FF2B5EF4-FFF2-40B4-BE49-F238E27FC236}">
                    <a16:creationId xmlns:a16="http://schemas.microsoft.com/office/drawing/2014/main" id="{9682C129-F50A-40F1-8BC5-7BA42E9BECF1}"/>
                  </a:ext>
                </a:extLst>
              </p:cNvPr>
              <p:cNvSpPr/>
              <p:nvPr/>
            </p:nvSpPr>
            <p:spPr>
              <a:xfrm>
                <a:off x="2285429" y="2013702"/>
                <a:ext cx="219774" cy="388411"/>
              </a:xfrm>
              <a:prstGeom prst="can">
                <a:avLst>
                  <a:gd name="adj" fmla="val 16323"/>
                </a:avLst>
              </a:prstGeom>
              <a:solidFill>
                <a:schemeClr val="tx1"/>
              </a:solidFill>
              <a:ln w="0">
                <a:noFill/>
              </a:ln>
              <a:effectLst>
                <a:glow>
                  <a:srgbClr val="00206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sp>
          <p:nvSpPr>
            <p:cNvPr id="156" name="Can 37">
              <a:extLst>
                <a:ext uri="{FF2B5EF4-FFF2-40B4-BE49-F238E27FC236}">
                  <a16:creationId xmlns:a16="http://schemas.microsoft.com/office/drawing/2014/main" id="{8587EFD9-0DF3-41D6-AE78-390B559C33C4}"/>
                </a:ext>
              </a:extLst>
            </p:cNvPr>
            <p:cNvSpPr/>
            <p:nvPr/>
          </p:nvSpPr>
          <p:spPr>
            <a:xfrm>
              <a:off x="1927326" y="749109"/>
              <a:ext cx="665466" cy="315474"/>
            </a:xfrm>
            <a:prstGeom prst="can">
              <a:avLst>
                <a:gd name="adj" fmla="val 16323"/>
              </a:avLst>
            </a:prstGeom>
            <a:solidFill>
              <a:schemeClr val="tx1"/>
            </a:solidFill>
            <a:ln w="0">
              <a:noFill/>
            </a:ln>
            <a:effectLst>
              <a:glow>
                <a:srgbClr val="00206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59" name="Down Arrow 38">
              <a:extLst>
                <a:ext uri="{FF2B5EF4-FFF2-40B4-BE49-F238E27FC236}">
                  <a16:creationId xmlns:a16="http://schemas.microsoft.com/office/drawing/2014/main" id="{83A3A990-9B9C-4216-8A2E-61D65B752E51}"/>
                </a:ext>
              </a:extLst>
            </p:cNvPr>
            <p:cNvSpPr/>
            <p:nvPr/>
          </p:nvSpPr>
          <p:spPr>
            <a:xfrm>
              <a:off x="2050569" y="132845"/>
              <a:ext cx="424123" cy="545049"/>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grpSp>
        <p:nvGrpSpPr>
          <p:cNvPr id="170" name="Group 169">
            <a:extLst>
              <a:ext uri="{FF2B5EF4-FFF2-40B4-BE49-F238E27FC236}">
                <a16:creationId xmlns:a16="http://schemas.microsoft.com/office/drawing/2014/main" id="{F5D25E21-09F2-4728-B593-5B7484C071DE}"/>
              </a:ext>
            </a:extLst>
          </p:cNvPr>
          <p:cNvGrpSpPr/>
          <p:nvPr/>
        </p:nvGrpSpPr>
        <p:grpSpPr>
          <a:xfrm>
            <a:off x="8679688" y="4878399"/>
            <a:ext cx="737217" cy="448226"/>
            <a:chOff x="1888654" y="4848208"/>
            <a:chExt cx="737217" cy="448226"/>
          </a:xfrm>
        </p:grpSpPr>
        <p:sp>
          <p:nvSpPr>
            <p:cNvPr id="171" name="Oval 170">
              <a:extLst>
                <a:ext uri="{FF2B5EF4-FFF2-40B4-BE49-F238E27FC236}">
                  <a16:creationId xmlns:a16="http://schemas.microsoft.com/office/drawing/2014/main" id="{1D118700-2410-4EF0-A897-FBD4A34FEAD1}"/>
                </a:ext>
              </a:extLst>
            </p:cNvPr>
            <p:cNvSpPr/>
            <p:nvPr/>
          </p:nvSpPr>
          <p:spPr>
            <a:xfrm>
              <a:off x="1888654" y="4893750"/>
              <a:ext cx="737217" cy="402684"/>
            </a:xfrm>
            <a:prstGeom prst="ellipse">
              <a:avLst/>
            </a:prstGeom>
            <a:noFill/>
            <a:ln w="38100">
              <a:solidFill>
                <a:schemeClr val="tx1"/>
              </a:solidFill>
            </a:ln>
            <a:scene3d>
              <a:camera prst="orthographicFront">
                <a:rot lat="33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72" name="Oval 171">
              <a:extLst>
                <a:ext uri="{FF2B5EF4-FFF2-40B4-BE49-F238E27FC236}">
                  <a16:creationId xmlns:a16="http://schemas.microsoft.com/office/drawing/2014/main" id="{519B6E28-9EE8-447E-9043-E97A249A5184}"/>
                </a:ext>
              </a:extLst>
            </p:cNvPr>
            <p:cNvSpPr/>
            <p:nvPr/>
          </p:nvSpPr>
          <p:spPr>
            <a:xfrm>
              <a:off x="2097078" y="4848208"/>
              <a:ext cx="300444" cy="181935"/>
            </a:xfrm>
            <a:prstGeom prst="ellipse">
              <a:avLst/>
            </a:prstGeom>
            <a:noFill/>
            <a:ln w="28575">
              <a:solidFill>
                <a:schemeClr val="tx1"/>
              </a:solidFill>
            </a:ln>
            <a:scene3d>
              <a:camera prst="orthographicFront">
                <a:rot lat="33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73" name="Oval 172">
              <a:extLst>
                <a:ext uri="{FF2B5EF4-FFF2-40B4-BE49-F238E27FC236}">
                  <a16:creationId xmlns:a16="http://schemas.microsoft.com/office/drawing/2014/main" id="{00545C53-212B-463E-AD54-4711D9BB7BB5}"/>
                </a:ext>
              </a:extLst>
            </p:cNvPr>
            <p:cNvSpPr/>
            <p:nvPr/>
          </p:nvSpPr>
          <p:spPr>
            <a:xfrm>
              <a:off x="1994168" y="4870136"/>
              <a:ext cx="486662" cy="280286"/>
            </a:xfrm>
            <a:prstGeom prst="ellipse">
              <a:avLst/>
            </a:prstGeom>
            <a:noFill/>
            <a:ln w="28575">
              <a:solidFill>
                <a:schemeClr val="tx1"/>
              </a:solidFill>
            </a:ln>
            <a:scene3d>
              <a:camera prst="orthographicFront">
                <a:rot lat="33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sp>
        <p:nvSpPr>
          <p:cNvPr id="174" name="Freeform 49">
            <a:extLst>
              <a:ext uri="{FF2B5EF4-FFF2-40B4-BE49-F238E27FC236}">
                <a16:creationId xmlns:a16="http://schemas.microsoft.com/office/drawing/2014/main" id="{F5C977DD-8BD7-4B6E-A6E5-1538208FD8F3}"/>
              </a:ext>
            </a:extLst>
          </p:cNvPr>
          <p:cNvSpPr/>
          <p:nvPr/>
        </p:nvSpPr>
        <p:spPr>
          <a:xfrm>
            <a:off x="8992072" y="4030865"/>
            <a:ext cx="90596" cy="893076"/>
          </a:xfrm>
          <a:custGeom>
            <a:avLst/>
            <a:gdLst>
              <a:gd name="connsiteX0" fmla="*/ 514750 w 554418"/>
              <a:gd name="connsiteY0" fmla="*/ 0 h 904906"/>
              <a:gd name="connsiteX1" fmla="*/ 507130 w 554418"/>
              <a:gd name="connsiteY1" fmla="*/ 548640 h 904906"/>
              <a:gd name="connsiteX2" fmla="*/ 42310 w 554418"/>
              <a:gd name="connsiteY2" fmla="*/ 868680 h 904906"/>
              <a:gd name="connsiteX3" fmla="*/ 49930 w 554418"/>
              <a:gd name="connsiteY3" fmla="*/ 883920 h 904906"/>
              <a:gd name="connsiteX0" fmla="*/ 472440 w 512108"/>
              <a:gd name="connsiteY0" fmla="*/ 0 h 868680"/>
              <a:gd name="connsiteX1" fmla="*/ 464820 w 512108"/>
              <a:gd name="connsiteY1" fmla="*/ 548640 h 868680"/>
              <a:gd name="connsiteX2" fmla="*/ 0 w 512108"/>
              <a:gd name="connsiteY2" fmla="*/ 868680 h 868680"/>
              <a:gd name="connsiteX0" fmla="*/ 472440 w 504968"/>
              <a:gd name="connsiteY0" fmla="*/ 0 h 868680"/>
              <a:gd name="connsiteX1" fmla="*/ 481312 w 504968"/>
              <a:gd name="connsiteY1" fmla="*/ 423359 h 868680"/>
              <a:gd name="connsiteX2" fmla="*/ 464820 w 504968"/>
              <a:gd name="connsiteY2" fmla="*/ 548640 h 868680"/>
              <a:gd name="connsiteX3" fmla="*/ 0 w 504968"/>
              <a:gd name="connsiteY3" fmla="*/ 868680 h 868680"/>
              <a:gd name="connsiteX0" fmla="*/ 472440 w 515106"/>
              <a:gd name="connsiteY0" fmla="*/ 0 h 868680"/>
              <a:gd name="connsiteX1" fmla="*/ 481312 w 515106"/>
              <a:gd name="connsiteY1" fmla="*/ 423359 h 868680"/>
              <a:gd name="connsiteX2" fmla="*/ 0 w 515106"/>
              <a:gd name="connsiteY2" fmla="*/ 868680 h 868680"/>
              <a:gd name="connsiteX0" fmla="*/ 478915 w 516736"/>
              <a:gd name="connsiteY0" fmla="*/ 0 h 636559"/>
              <a:gd name="connsiteX1" fmla="*/ 481312 w 516736"/>
              <a:gd name="connsiteY1" fmla="*/ 191238 h 636559"/>
              <a:gd name="connsiteX2" fmla="*/ 0 w 516736"/>
              <a:gd name="connsiteY2" fmla="*/ 636559 h 636559"/>
              <a:gd name="connsiteX0" fmla="*/ 478915 w 490917"/>
              <a:gd name="connsiteY0" fmla="*/ 0 h 636559"/>
              <a:gd name="connsiteX1" fmla="*/ 440304 w 490917"/>
              <a:gd name="connsiteY1" fmla="*/ 404682 h 636559"/>
              <a:gd name="connsiteX2" fmla="*/ 0 w 490917"/>
              <a:gd name="connsiteY2" fmla="*/ 636559 h 636559"/>
            </a:gdLst>
            <a:ahLst/>
            <a:cxnLst>
              <a:cxn ang="0">
                <a:pos x="connsiteX0" y="connsiteY0"/>
              </a:cxn>
              <a:cxn ang="0">
                <a:pos x="connsiteX1" y="connsiteY1"/>
              </a:cxn>
              <a:cxn ang="0">
                <a:pos x="connsiteX2" y="connsiteY2"/>
              </a:cxn>
            </a:cxnLst>
            <a:rect l="l" t="t" r="r" b="b"/>
            <a:pathLst>
              <a:path w="490917" h="636559">
                <a:moveTo>
                  <a:pt x="478915" y="0"/>
                </a:moveTo>
                <a:cubicBezTo>
                  <a:pt x="483631" y="67447"/>
                  <a:pt x="519044" y="259902"/>
                  <a:pt x="440304" y="404682"/>
                </a:cubicBezTo>
                <a:cubicBezTo>
                  <a:pt x="361564" y="549462"/>
                  <a:pt x="100273" y="543784"/>
                  <a:pt x="0" y="636559"/>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75" name="Rectangle 174">
            <a:extLst>
              <a:ext uri="{FF2B5EF4-FFF2-40B4-BE49-F238E27FC236}">
                <a16:creationId xmlns:a16="http://schemas.microsoft.com/office/drawing/2014/main" id="{5B37023A-9B29-485B-8163-C3BE2E868448}"/>
              </a:ext>
            </a:extLst>
          </p:cNvPr>
          <p:cNvSpPr/>
          <p:nvPr/>
        </p:nvSpPr>
        <p:spPr>
          <a:xfrm>
            <a:off x="10023392" y="5733303"/>
            <a:ext cx="455492" cy="70017"/>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76" name="Rectangle 175">
            <a:extLst>
              <a:ext uri="{FF2B5EF4-FFF2-40B4-BE49-F238E27FC236}">
                <a16:creationId xmlns:a16="http://schemas.microsoft.com/office/drawing/2014/main" id="{A75AA007-AE06-41F8-9513-91FFD16E27A0}"/>
              </a:ext>
            </a:extLst>
          </p:cNvPr>
          <p:cNvSpPr/>
          <p:nvPr/>
        </p:nvSpPr>
        <p:spPr>
          <a:xfrm>
            <a:off x="8765496" y="4062909"/>
            <a:ext cx="660040" cy="790227"/>
          </a:xfrm>
          <a:prstGeom prst="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cxnSp>
        <p:nvCxnSpPr>
          <p:cNvPr id="177" name="Straight Arrow Connector 176">
            <a:extLst>
              <a:ext uri="{FF2B5EF4-FFF2-40B4-BE49-F238E27FC236}">
                <a16:creationId xmlns:a16="http://schemas.microsoft.com/office/drawing/2014/main" id="{A8D7CFA9-EC37-4ED6-AAB0-95B93E97B015}"/>
              </a:ext>
            </a:extLst>
          </p:cNvPr>
          <p:cNvCxnSpPr>
            <a:cxnSpLocks/>
          </p:cNvCxnSpPr>
          <p:nvPr/>
        </p:nvCxnSpPr>
        <p:spPr>
          <a:xfrm flipH="1" flipV="1">
            <a:off x="6523665" y="1058436"/>
            <a:ext cx="2245029" cy="301657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1" name="TextBox 180">
            <a:extLst>
              <a:ext uri="{FF2B5EF4-FFF2-40B4-BE49-F238E27FC236}">
                <a16:creationId xmlns:a16="http://schemas.microsoft.com/office/drawing/2014/main" id="{107D0BE1-9AF1-4066-9B16-65DD50BD2C48}"/>
              </a:ext>
            </a:extLst>
          </p:cNvPr>
          <p:cNvSpPr txBox="1"/>
          <p:nvPr/>
        </p:nvSpPr>
        <p:spPr>
          <a:xfrm>
            <a:off x="9439854" y="672652"/>
            <a:ext cx="1667728" cy="646331"/>
          </a:xfrm>
          <a:prstGeom prst="rect">
            <a:avLst/>
          </a:prstGeom>
          <a:noFill/>
        </p:spPr>
        <p:txBody>
          <a:bodyPr wrap="square" rtlCol="0">
            <a:spAutoFit/>
          </a:bodyPr>
          <a:lstStyle/>
          <a:p>
            <a:pPr algn="ctr"/>
            <a:r>
              <a:rPr lang="en-US" b="1" dirty="0">
                <a:latin typeface="Arial" panose="020B0604020202020204" pitchFamily="34" charset="0"/>
                <a:cs typeface="Arial" panose="020B0604020202020204" pitchFamily="34" charset="0"/>
              </a:rPr>
              <a:t>Mechanical Extrusion</a:t>
            </a:r>
          </a:p>
        </p:txBody>
      </p:sp>
      <p:sp>
        <p:nvSpPr>
          <p:cNvPr id="182" name="Rectangle 181">
            <a:extLst>
              <a:ext uri="{FF2B5EF4-FFF2-40B4-BE49-F238E27FC236}">
                <a16:creationId xmlns:a16="http://schemas.microsoft.com/office/drawing/2014/main" id="{BEE785E5-E06E-44B6-886C-2320B2699B96}"/>
              </a:ext>
            </a:extLst>
          </p:cNvPr>
          <p:cNvSpPr/>
          <p:nvPr/>
        </p:nvSpPr>
        <p:spPr>
          <a:xfrm>
            <a:off x="7398500" y="6123783"/>
            <a:ext cx="2243284" cy="4452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b="1" dirty="0">
                <a:latin typeface="Arial" panose="020B0604020202020204" pitchFamily="34" charset="0"/>
                <a:cs typeface="Arial" panose="020B0604020202020204" pitchFamily="34" charset="0"/>
              </a:rPr>
              <a:t>Stationary Collector </a:t>
            </a:r>
          </a:p>
        </p:txBody>
      </p:sp>
      <p:sp>
        <p:nvSpPr>
          <p:cNvPr id="184" name="Rectangle 183">
            <a:extLst>
              <a:ext uri="{FF2B5EF4-FFF2-40B4-BE49-F238E27FC236}">
                <a16:creationId xmlns:a16="http://schemas.microsoft.com/office/drawing/2014/main" id="{E8A87557-88AE-40E0-8F5A-2C709EBFD107}"/>
              </a:ext>
            </a:extLst>
          </p:cNvPr>
          <p:cNvSpPr/>
          <p:nvPr/>
        </p:nvSpPr>
        <p:spPr>
          <a:xfrm>
            <a:off x="8584075" y="4894456"/>
            <a:ext cx="960605" cy="384348"/>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85" name="TextBox 184">
            <a:extLst>
              <a:ext uri="{FF2B5EF4-FFF2-40B4-BE49-F238E27FC236}">
                <a16:creationId xmlns:a16="http://schemas.microsoft.com/office/drawing/2014/main" id="{070E85B5-4F8B-4762-95B9-A56EBEEB6F0A}"/>
              </a:ext>
            </a:extLst>
          </p:cNvPr>
          <p:cNvSpPr txBox="1"/>
          <p:nvPr/>
        </p:nvSpPr>
        <p:spPr>
          <a:xfrm>
            <a:off x="10668065" y="3349184"/>
            <a:ext cx="1603150" cy="923330"/>
          </a:xfrm>
          <a:prstGeom prst="rect">
            <a:avLst/>
          </a:prstGeom>
          <a:noFill/>
        </p:spPr>
        <p:txBody>
          <a:bodyPr wrap="square" rtlCol="0">
            <a:spAutoFit/>
          </a:bodyPr>
          <a:lstStyle/>
          <a:p>
            <a:pPr algn="ctr"/>
            <a:r>
              <a:rPr lang="en-US" b="1" dirty="0">
                <a:solidFill>
                  <a:srgbClr val="00B050"/>
                </a:solidFill>
                <a:latin typeface="Arial" panose="020B0604020202020204" pitchFamily="34" charset="0"/>
                <a:cs typeface="Arial" panose="020B0604020202020204" pitchFamily="34" charset="0"/>
              </a:rPr>
              <a:t>Limited</a:t>
            </a:r>
          </a:p>
          <a:p>
            <a:pPr algn="ctr"/>
            <a:r>
              <a:rPr lang="en-US" b="1" dirty="0">
                <a:solidFill>
                  <a:srgbClr val="00B050"/>
                </a:solidFill>
                <a:latin typeface="Arial" panose="020B0604020202020204" pitchFamily="34" charset="0"/>
                <a:cs typeface="Arial" panose="020B0604020202020204" pitchFamily="34" charset="0"/>
              </a:rPr>
              <a:t>Chaotic </a:t>
            </a:r>
          </a:p>
          <a:p>
            <a:pPr algn="ctr"/>
            <a:r>
              <a:rPr lang="en-US" b="1" dirty="0">
                <a:solidFill>
                  <a:srgbClr val="00B050"/>
                </a:solidFill>
                <a:latin typeface="Arial" panose="020B0604020202020204" pitchFamily="34" charset="0"/>
                <a:cs typeface="Arial" panose="020B0604020202020204" pitchFamily="34" charset="0"/>
              </a:rPr>
              <a:t>Jet Regime</a:t>
            </a:r>
          </a:p>
        </p:txBody>
      </p:sp>
      <p:cxnSp>
        <p:nvCxnSpPr>
          <p:cNvPr id="186" name="Straight Arrow Connector 185">
            <a:extLst>
              <a:ext uri="{FF2B5EF4-FFF2-40B4-BE49-F238E27FC236}">
                <a16:creationId xmlns:a16="http://schemas.microsoft.com/office/drawing/2014/main" id="{3042D37A-8224-46DC-8DC2-CAD0EE2AE714}"/>
              </a:ext>
            </a:extLst>
          </p:cNvPr>
          <p:cNvCxnSpPr>
            <a:cxnSpLocks/>
          </p:cNvCxnSpPr>
          <p:nvPr/>
        </p:nvCxnSpPr>
        <p:spPr>
          <a:xfrm flipV="1">
            <a:off x="9539317" y="4108297"/>
            <a:ext cx="1251254" cy="769395"/>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88" name="TextBox 187">
            <a:extLst>
              <a:ext uri="{FF2B5EF4-FFF2-40B4-BE49-F238E27FC236}">
                <a16:creationId xmlns:a16="http://schemas.microsoft.com/office/drawing/2014/main" id="{38ABE796-F151-4FD2-ABF1-B2D953BB183F}"/>
              </a:ext>
            </a:extLst>
          </p:cNvPr>
          <p:cNvSpPr txBox="1"/>
          <p:nvPr/>
        </p:nvSpPr>
        <p:spPr>
          <a:xfrm>
            <a:off x="8539772" y="2658479"/>
            <a:ext cx="1176424" cy="646331"/>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Polymer Melt</a:t>
            </a:r>
          </a:p>
        </p:txBody>
      </p:sp>
      <p:sp>
        <p:nvSpPr>
          <p:cNvPr id="194" name="Right Arrow 107">
            <a:extLst>
              <a:ext uri="{FF2B5EF4-FFF2-40B4-BE49-F238E27FC236}">
                <a16:creationId xmlns:a16="http://schemas.microsoft.com/office/drawing/2014/main" id="{B5ECE8CC-4D64-4AA4-B566-08855DCFC4B3}"/>
              </a:ext>
            </a:extLst>
          </p:cNvPr>
          <p:cNvSpPr/>
          <p:nvPr/>
        </p:nvSpPr>
        <p:spPr>
          <a:xfrm flipH="1">
            <a:off x="9517297" y="2665864"/>
            <a:ext cx="442204" cy="637497"/>
          </a:xfrm>
          <a:prstGeom prst="rightArrow">
            <a:avLst/>
          </a:prstGeom>
          <a:solidFill>
            <a:srgbClr val="FFC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95" name="TextBox 194">
            <a:extLst>
              <a:ext uri="{FF2B5EF4-FFF2-40B4-BE49-F238E27FC236}">
                <a16:creationId xmlns:a16="http://schemas.microsoft.com/office/drawing/2014/main" id="{1F6A97B4-7B32-4F36-B8DC-CFD89EA052E4}"/>
              </a:ext>
            </a:extLst>
          </p:cNvPr>
          <p:cNvSpPr txBox="1"/>
          <p:nvPr/>
        </p:nvSpPr>
        <p:spPr>
          <a:xfrm>
            <a:off x="9539317" y="3781640"/>
            <a:ext cx="1055890" cy="369332"/>
          </a:xfrm>
          <a:prstGeom prst="rect">
            <a:avLst/>
          </a:prstGeom>
          <a:noFill/>
        </p:spPr>
        <p:txBody>
          <a:bodyPr wrap="square" rtlCol="0">
            <a:spAutoFit/>
          </a:bodyPr>
          <a:lstStyle/>
          <a:p>
            <a:pPr algn="ctr"/>
            <a:r>
              <a:rPr lang="en-US" b="1" dirty="0">
                <a:solidFill>
                  <a:srgbClr val="0070C0"/>
                </a:solidFill>
                <a:latin typeface="Arial" panose="020B0604020202020204" pitchFamily="34" charset="0"/>
                <a:cs typeface="Arial" panose="020B0604020202020204" pitchFamily="34" charset="0"/>
              </a:rPr>
              <a:t>Cooling</a:t>
            </a:r>
          </a:p>
        </p:txBody>
      </p:sp>
      <p:sp>
        <p:nvSpPr>
          <p:cNvPr id="196" name="Right Arrow 135">
            <a:extLst>
              <a:ext uri="{FF2B5EF4-FFF2-40B4-BE49-F238E27FC236}">
                <a16:creationId xmlns:a16="http://schemas.microsoft.com/office/drawing/2014/main" id="{7BADA4DC-FD55-46F5-860A-12A22E629A76}"/>
              </a:ext>
            </a:extLst>
          </p:cNvPr>
          <p:cNvSpPr/>
          <p:nvPr/>
        </p:nvSpPr>
        <p:spPr>
          <a:xfrm flipH="1">
            <a:off x="9257378" y="4119426"/>
            <a:ext cx="442204" cy="142424"/>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97" name="Right Arrow 137">
            <a:extLst>
              <a:ext uri="{FF2B5EF4-FFF2-40B4-BE49-F238E27FC236}">
                <a16:creationId xmlns:a16="http://schemas.microsoft.com/office/drawing/2014/main" id="{E920FA43-6970-4BE0-AFE8-3C80FFD3E421}"/>
              </a:ext>
            </a:extLst>
          </p:cNvPr>
          <p:cNvSpPr/>
          <p:nvPr/>
        </p:nvSpPr>
        <p:spPr>
          <a:xfrm flipH="1">
            <a:off x="9278974" y="4323685"/>
            <a:ext cx="442204" cy="142424"/>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98" name="Right Arrow 141">
            <a:extLst>
              <a:ext uri="{FF2B5EF4-FFF2-40B4-BE49-F238E27FC236}">
                <a16:creationId xmlns:a16="http://schemas.microsoft.com/office/drawing/2014/main" id="{DFC2FA9F-4A46-4ED8-A425-92106C4610D2}"/>
              </a:ext>
            </a:extLst>
          </p:cNvPr>
          <p:cNvSpPr/>
          <p:nvPr/>
        </p:nvSpPr>
        <p:spPr>
          <a:xfrm flipH="1">
            <a:off x="9278974" y="4522918"/>
            <a:ext cx="442204" cy="142424"/>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199" name="Picture 198">
            <a:extLst>
              <a:ext uri="{FF2B5EF4-FFF2-40B4-BE49-F238E27FC236}">
                <a16:creationId xmlns:a16="http://schemas.microsoft.com/office/drawing/2014/main" id="{BC69CC60-A21C-438C-B79E-A4113693BB88}"/>
              </a:ext>
            </a:extLst>
          </p:cNvPr>
          <p:cNvPicPr>
            <a:picLocks noChangeAspect="1"/>
          </p:cNvPicPr>
          <p:nvPr/>
        </p:nvPicPr>
        <p:blipFill rotWithShape="1">
          <a:blip r:embed="rId3">
            <a:extLst>
              <a:ext uri="{28A0092B-C50C-407E-A947-70E740481C1C}">
                <a14:useLocalDpi xmlns:a14="http://schemas.microsoft.com/office/drawing/2010/main" val="0"/>
              </a:ext>
            </a:extLst>
          </a:blip>
          <a:srcRect l="12672" t="-1026" r="14070" b="1"/>
          <a:stretch/>
        </p:blipFill>
        <p:spPr>
          <a:xfrm>
            <a:off x="10003598" y="2611643"/>
            <a:ext cx="402673" cy="630821"/>
          </a:xfrm>
          <a:prstGeom prst="rect">
            <a:avLst/>
          </a:prstGeom>
        </p:spPr>
      </p:pic>
      <p:sp>
        <p:nvSpPr>
          <p:cNvPr id="200" name="Right Arrow 142">
            <a:extLst>
              <a:ext uri="{FF2B5EF4-FFF2-40B4-BE49-F238E27FC236}">
                <a16:creationId xmlns:a16="http://schemas.microsoft.com/office/drawing/2014/main" id="{84987CF3-C375-41AF-AE21-643ADCCC86B8}"/>
              </a:ext>
            </a:extLst>
          </p:cNvPr>
          <p:cNvSpPr/>
          <p:nvPr/>
        </p:nvSpPr>
        <p:spPr>
          <a:xfrm>
            <a:off x="8238715" y="2680279"/>
            <a:ext cx="442204" cy="637497"/>
          </a:xfrm>
          <a:prstGeom prst="rightArrow">
            <a:avLst/>
          </a:prstGeom>
          <a:solidFill>
            <a:srgbClr val="FFC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01" name="Oval 200">
            <a:extLst>
              <a:ext uri="{FF2B5EF4-FFF2-40B4-BE49-F238E27FC236}">
                <a16:creationId xmlns:a16="http://schemas.microsoft.com/office/drawing/2014/main" id="{9A048E30-6E4E-47DB-BD98-9CC88D6ABC7F}"/>
              </a:ext>
            </a:extLst>
          </p:cNvPr>
          <p:cNvSpPr/>
          <p:nvPr/>
        </p:nvSpPr>
        <p:spPr>
          <a:xfrm>
            <a:off x="8765788" y="3581774"/>
            <a:ext cx="281149" cy="262631"/>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n w="0"/>
                <a:solidFill>
                  <a:schemeClr val="tx1"/>
                </a:solidFill>
                <a:latin typeface="Arial" panose="020B0604020202020204" pitchFamily="34" charset="0"/>
                <a:cs typeface="Arial" panose="020B0604020202020204" pitchFamily="34" charset="0"/>
              </a:rPr>
              <a:t>+</a:t>
            </a:r>
          </a:p>
        </p:txBody>
      </p:sp>
      <p:sp>
        <p:nvSpPr>
          <p:cNvPr id="202" name="Oval 201">
            <a:extLst>
              <a:ext uri="{FF2B5EF4-FFF2-40B4-BE49-F238E27FC236}">
                <a16:creationId xmlns:a16="http://schemas.microsoft.com/office/drawing/2014/main" id="{138727AA-B939-4097-A07C-7E7A0D33ADEE}"/>
              </a:ext>
            </a:extLst>
          </p:cNvPr>
          <p:cNvSpPr/>
          <p:nvPr/>
        </p:nvSpPr>
        <p:spPr>
          <a:xfrm>
            <a:off x="9138481" y="3579033"/>
            <a:ext cx="280987" cy="257617"/>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n w="0"/>
                <a:solidFill>
                  <a:schemeClr val="tx1"/>
                </a:solidFill>
                <a:latin typeface="Arial" panose="020B0604020202020204" pitchFamily="34" charset="0"/>
                <a:cs typeface="Arial" panose="020B0604020202020204" pitchFamily="34" charset="0"/>
              </a:rPr>
              <a:t>+</a:t>
            </a:r>
          </a:p>
        </p:txBody>
      </p:sp>
      <p:sp>
        <p:nvSpPr>
          <p:cNvPr id="206" name="TextBox 205">
            <a:extLst>
              <a:ext uri="{FF2B5EF4-FFF2-40B4-BE49-F238E27FC236}">
                <a16:creationId xmlns:a16="http://schemas.microsoft.com/office/drawing/2014/main" id="{5153BCFE-D283-4BEA-A526-E22FA9285A33}"/>
              </a:ext>
            </a:extLst>
          </p:cNvPr>
          <p:cNvSpPr txBox="1"/>
          <p:nvPr/>
        </p:nvSpPr>
        <p:spPr>
          <a:xfrm>
            <a:off x="7801021" y="192034"/>
            <a:ext cx="2835234" cy="400110"/>
          </a:xfrm>
          <a:prstGeom prst="rect">
            <a:avLst/>
          </a:prstGeom>
          <a:noFill/>
        </p:spPr>
        <p:txBody>
          <a:bodyPr wrap="square" rtlCol="0">
            <a:spAutoFit/>
          </a:bodyPr>
          <a:lstStyle/>
          <a:p>
            <a:pPr algn="ctr"/>
            <a:r>
              <a:rPr lang="en-US" sz="2000" b="1" dirty="0">
                <a:latin typeface="Arial" panose="020B0604020202020204" pitchFamily="34" charset="0"/>
                <a:cs typeface="Arial" panose="020B0604020202020204" pitchFamily="34" charset="0"/>
              </a:rPr>
              <a:t> Melt Electrospinning</a:t>
            </a:r>
          </a:p>
        </p:txBody>
      </p:sp>
      <p:grpSp>
        <p:nvGrpSpPr>
          <p:cNvPr id="2" name="Group 1">
            <a:extLst>
              <a:ext uri="{FF2B5EF4-FFF2-40B4-BE49-F238E27FC236}">
                <a16:creationId xmlns:a16="http://schemas.microsoft.com/office/drawing/2014/main" id="{5CA0B90B-B5C8-4FA0-A94A-0CB39327B068}"/>
              </a:ext>
            </a:extLst>
          </p:cNvPr>
          <p:cNvGrpSpPr/>
          <p:nvPr/>
        </p:nvGrpSpPr>
        <p:grpSpPr>
          <a:xfrm>
            <a:off x="6645242" y="3986563"/>
            <a:ext cx="2311559" cy="1228411"/>
            <a:chOff x="5905625" y="4709277"/>
            <a:chExt cx="2311559" cy="1228411"/>
          </a:xfrm>
        </p:grpSpPr>
        <p:cxnSp>
          <p:nvCxnSpPr>
            <p:cNvPr id="207" name="Straight Arrow Connector 206">
              <a:extLst>
                <a:ext uri="{FF2B5EF4-FFF2-40B4-BE49-F238E27FC236}">
                  <a16:creationId xmlns:a16="http://schemas.microsoft.com/office/drawing/2014/main" id="{8ADB72D6-F5FD-4B42-A3FD-288DD709A379}"/>
                </a:ext>
              </a:extLst>
            </p:cNvPr>
            <p:cNvCxnSpPr/>
            <p:nvPr/>
          </p:nvCxnSpPr>
          <p:spPr>
            <a:xfrm>
              <a:off x="6023644" y="4709277"/>
              <a:ext cx="0" cy="1228411"/>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8" name="Rectangle 207">
              <a:extLst>
                <a:ext uri="{FF2B5EF4-FFF2-40B4-BE49-F238E27FC236}">
                  <a16:creationId xmlns:a16="http://schemas.microsoft.com/office/drawing/2014/main" id="{53F442DC-449A-474A-8253-22956604C30C}"/>
                </a:ext>
              </a:extLst>
            </p:cNvPr>
            <p:cNvSpPr/>
            <p:nvPr/>
          </p:nvSpPr>
          <p:spPr>
            <a:xfrm>
              <a:off x="6006485" y="5055218"/>
              <a:ext cx="803052" cy="4452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b="1" dirty="0">
                  <a:latin typeface="Arial" panose="020B0604020202020204" pitchFamily="34" charset="0"/>
                  <a:cs typeface="Arial" panose="020B0604020202020204" pitchFamily="34" charset="0"/>
                </a:rPr>
                <a:t>TCD  </a:t>
              </a:r>
            </a:p>
          </p:txBody>
        </p:sp>
        <p:cxnSp>
          <p:nvCxnSpPr>
            <p:cNvPr id="209" name="Straight Connector 208">
              <a:extLst>
                <a:ext uri="{FF2B5EF4-FFF2-40B4-BE49-F238E27FC236}">
                  <a16:creationId xmlns:a16="http://schemas.microsoft.com/office/drawing/2014/main" id="{225E748C-BC12-4340-894A-271ABC2BDC8A}"/>
                </a:ext>
              </a:extLst>
            </p:cNvPr>
            <p:cNvCxnSpPr>
              <a:cxnSpLocks/>
            </p:cNvCxnSpPr>
            <p:nvPr/>
          </p:nvCxnSpPr>
          <p:spPr>
            <a:xfrm>
              <a:off x="5905625" y="4714247"/>
              <a:ext cx="2311559" cy="30056"/>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881C5BDC-4FF4-40B8-934B-A24C2E8EAE2C}"/>
                </a:ext>
              </a:extLst>
            </p:cNvPr>
            <p:cNvCxnSpPr/>
            <p:nvPr/>
          </p:nvCxnSpPr>
          <p:spPr>
            <a:xfrm>
              <a:off x="5905625" y="5937688"/>
              <a:ext cx="764227"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212" name="Straight Arrow Connector 211">
            <a:extLst>
              <a:ext uri="{FF2B5EF4-FFF2-40B4-BE49-F238E27FC236}">
                <a16:creationId xmlns:a16="http://schemas.microsoft.com/office/drawing/2014/main" id="{07F0D979-3A8A-4FA0-A090-7CBCC8438244}"/>
              </a:ext>
            </a:extLst>
          </p:cNvPr>
          <p:cNvCxnSpPr>
            <a:cxnSpLocks/>
          </p:cNvCxnSpPr>
          <p:nvPr/>
        </p:nvCxnSpPr>
        <p:spPr>
          <a:xfrm flipH="1" flipV="1">
            <a:off x="6536697" y="3328748"/>
            <a:ext cx="2228800" cy="146501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3" name="Rectangle 212">
            <a:extLst>
              <a:ext uri="{FF2B5EF4-FFF2-40B4-BE49-F238E27FC236}">
                <a16:creationId xmlns:a16="http://schemas.microsoft.com/office/drawing/2014/main" id="{9481CEEC-832C-4B06-99D6-BB672E915FEF}"/>
              </a:ext>
            </a:extLst>
          </p:cNvPr>
          <p:cNvSpPr/>
          <p:nvPr/>
        </p:nvSpPr>
        <p:spPr>
          <a:xfrm>
            <a:off x="10781943" y="4284663"/>
            <a:ext cx="1505694" cy="4452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b="1" dirty="0">
                <a:latin typeface="Arial" panose="020B0604020202020204" pitchFamily="34" charset="0"/>
                <a:cs typeface="Arial" panose="020B0604020202020204" pitchFamily="34" charset="0"/>
              </a:rPr>
              <a:t>Vp &lt; 12 kV</a:t>
            </a:r>
          </a:p>
        </p:txBody>
      </p:sp>
      <p:sp>
        <p:nvSpPr>
          <p:cNvPr id="217" name="Right Arrow 135">
            <a:extLst>
              <a:ext uri="{FF2B5EF4-FFF2-40B4-BE49-F238E27FC236}">
                <a16:creationId xmlns:a16="http://schemas.microsoft.com/office/drawing/2014/main" id="{58B9CF28-49B1-4B16-B5C4-C721B2FA7F10}"/>
              </a:ext>
            </a:extLst>
          </p:cNvPr>
          <p:cNvSpPr/>
          <p:nvPr/>
        </p:nvSpPr>
        <p:spPr>
          <a:xfrm rot="10800000">
            <a:off x="1718665" y="3915480"/>
            <a:ext cx="442204" cy="142424"/>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18" name="Right Arrow 137">
            <a:extLst>
              <a:ext uri="{FF2B5EF4-FFF2-40B4-BE49-F238E27FC236}">
                <a16:creationId xmlns:a16="http://schemas.microsoft.com/office/drawing/2014/main" id="{95B83833-689F-4FD7-AD56-7EC691AA5385}"/>
              </a:ext>
            </a:extLst>
          </p:cNvPr>
          <p:cNvSpPr/>
          <p:nvPr/>
        </p:nvSpPr>
        <p:spPr>
          <a:xfrm rot="10800000">
            <a:off x="1706639" y="4094233"/>
            <a:ext cx="442204" cy="142424"/>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19" name="Right Arrow 141">
            <a:extLst>
              <a:ext uri="{FF2B5EF4-FFF2-40B4-BE49-F238E27FC236}">
                <a16:creationId xmlns:a16="http://schemas.microsoft.com/office/drawing/2014/main" id="{91963720-38A1-43C3-BC21-F210D2DB88DC}"/>
              </a:ext>
            </a:extLst>
          </p:cNvPr>
          <p:cNvSpPr/>
          <p:nvPr/>
        </p:nvSpPr>
        <p:spPr>
          <a:xfrm rot="10800000">
            <a:off x="1706639" y="4267611"/>
            <a:ext cx="442204" cy="142424"/>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20" name="Rectangle 219">
            <a:extLst>
              <a:ext uri="{FF2B5EF4-FFF2-40B4-BE49-F238E27FC236}">
                <a16:creationId xmlns:a16="http://schemas.microsoft.com/office/drawing/2014/main" id="{2884A696-0E3B-475F-9657-DB2636430F16}"/>
              </a:ext>
            </a:extLst>
          </p:cNvPr>
          <p:cNvSpPr/>
          <p:nvPr/>
        </p:nvSpPr>
        <p:spPr>
          <a:xfrm>
            <a:off x="2208699" y="3893741"/>
            <a:ext cx="541148" cy="503539"/>
          </a:xfrm>
          <a:prstGeom prst="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21" name="Rectangle 220">
            <a:extLst>
              <a:ext uri="{FF2B5EF4-FFF2-40B4-BE49-F238E27FC236}">
                <a16:creationId xmlns:a16="http://schemas.microsoft.com/office/drawing/2014/main" id="{B1B4EA39-1641-4168-92DF-642E870119B9}"/>
              </a:ext>
            </a:extLst>
          </p:cNvPr>
          <p:cNvSpPr/>
          <p:nvPr/>
        </p:nvSpPr>
        <p:spPr>
          <a:xfrm>
            <a:off x="2517214" y="624839"/>
            <a:ext cx="497563" cy="4452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b="1" dirty="0">
                <a:latin typeface="Arial" panose="020B0604020202020204" pitchFamily="34" charset="0"/>
                <a:cs typeface="Arial" panose="020B0604020202020204" pitchFamily="34" charset="0"/>
              </a:rPr>
              <a:t>Q  </a:t>
            </a:r>
          </a:p>
        </p:txBody>
      </p:sp>
      <p:sp>
        <p:nvSpPr>
          <p:cNvPr id="222" name="Rectangle 221">
            <a:extLst>
              <a:ext uri="{FF2B5EF4-FFF2-40B4-BE49-F238E27FC236}">
                <a16:creationId xmlns:a16="http://schemas.microsoft.com/office/drawing/2014/main" id="{41ADABF9-B8BD-47F8-B12D-1D16BB6453C3}"/>
              </a:ext>
            </a:extLst>
          </p:cNvPr>
          <p:cNvSpPr/>
          <p:nvPr/>
        </p:nvSpPr>
        <p:spPr>
          <a:xfrm>
            <a:off x="8567333" y="559901"/>
            <a:ext cx="497563" cy="4452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b="1" dirty="0">
                <a:latin typeface="Arial" panose="020B0604020202020204" pitchFamily="34" charset="0"/>
                <a:cs typeface="Arial" panose="020B0604020202020204" pitchFamily="34" charset="0"/>
              </a:rPr>
              <a:t>Q  </a:t>
            </a:r>
          </a:p>
        </p:txBody>
      </p:sp>
    </p:spTree>
    <p:extLst>
      <p:ext uri="{BB962C8B-B14F-4D97-AF65-F5344CB8AC3E}">
        <p14:creationId xmlns:p14="http://schemas.microsoft.com/office/powerpoint/2010/main" val="2094013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CE61EDC-1398-4F61-A02B-41466205BE93}"/>
              </a:ext>
            </a:extLst>
          </p:cNvPr>
          <p:cNvGrpSpPr/>
          <p:nvPr/>
        </p:nvGrpSpPr>
        <p:grpSpPr>
          <a:xfrm>
            <a:off x="471057" y="935502"/>
            <a:ext cx="5352963" cy="3446360"/>
            <a:chOff x="208865" y="-822236"/>
            <a:chExt cx="4810311" cy="3285551"/>
          </a:xfrm>
        </p:grpSpPr>
        <p:pic>
          <p:nvPicPr>
            <p:cNvPr id="8" name="Picture 7">
              <a:extLst>
                <a:ext uri="{FF2B5EF4-FFF2-40B4-BE49-F238E27FC236}">
                  <a16:creationId xmlns:a16="http://schemas.microsoft.com/office/drawing/2014/main" id="{88C55942-6629-49A2-8C74-439723C5B29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8865" y="-822236"/>
              <a:ext cx="4810311" cy="3285551"/>
            </a:xfrm>
            <a:prstGeom prst="rect">
              <a:avLst/>
            </a:prstGeom>
          </p:spPr>
        </p:pic>
        <p:sp>
          <p:nvSpPr>
            <p:cNvPr id="9" name="Rectangle 8">
              <a:extLst>
                <a:ext uri="{FF2B5EF4-FFF2-40B4-BE49-F238E27FC236}">
                  <a16:creationId xmlns:a16="http://schemas.microsoft.com/office/drawing/2014/main" id="{51BBA243-CEC2-4DF2-AFA6-646FF14AF297}"/>
                </a:ext>
              </a:extLst>
            </p:cNvPr>
            <p:cNvSpPr/>
            <p:nvPr/>
          </p:nvSpPr>
          <p:spPr>
            <a:xfrm>
              <a:off x="2465292" y="550873"/>
              <a:ext cx="770965" cy="539331"/>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 name="Picture 9">
            <a:extLst>
              <a:ext uri="{FF2B5EF4-FFF2-40B4-BE49-F238E27FC236}">
                <a16:creationId xmlns:a16="http://schemas.microsoft.com/office/drawing/2014/main" id="{7F9EFBB2-6ABD-40D2-91B8-A8F59BC01D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59705" y="934678"/>
            <a:ext cx="5102207" cy="3446360"/>
          </a:xfrm>
          <a:prstGeom prst="rect">
            <a:avLst/>
          </a:prstGeom>
        </p:spPr>
      </p:pic>
      <p:cxnSp>
        <p:nvCxnSpPr>
          <p:cNvPr id="21" name="Straight Connector 20">
            <a:extLst>
              <a:ext uri="{FF2B5EF4-FFF2-40B4-BE49-F238E27FC236}">
                <a16:creationId xmlns:a16="http://schemas.microsoft.com/office/drawing/2014/main" id="{E908BA50-672A-4A9B-A08B-DD592A7FE5C5}"/>
              </a:ext>
            </a:extLst>
          </p:cNvPr>
          <p:cNvCxnSpPr>
            <a:cxnSpLocks/>
          </p:cNvCxnSpPr>
          <p:nvPr/>
        </p:nvCxnSpPr>
        <p:spPr>
          <a:xfrm>
            <a:off x="11209788" y="6134363"/>
            <a:ext cx="32297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A21858D-7BE0-45B1-AEF1-C8F211DF0005}"/>
              </a:ext>
            </a:extLst>
          </p:cNvPr>
          <p:cNvSpPr txBox="1"/>
          <p:nvPr/>
        </p:nvSpPr>
        <p:spPr>
          <a:xfrm>
            <a:off x="7321416" y="6084310"/>
            <a:ext cx="1031846" cy="369332"/>
          </a:xfrm>
          <a:prstGeom prst="rect">
            <a:avLst/>
          </a:prstGeom>
          <a:noFill/>
        </p:spPr>
        <p:txBody>
          <a:bodyPr wrap="square" rtlCol="0">
            <a:spAutoFit/>
          </a:bodyPr>
          <a:lstStyle/>
          <a:p>
            <a:pPr algn="ctr"/>
            <a:r>
              <a:rPr lang="en-US" b="1" dirty="0">
                <a:solidFill>
                  <a:schemeClr val="bg1"/>
                </a:solidFill>
                <a:latin typeface="Times New Roman" panose="02020603050405020304" pitchFamily="18" charset="0"/>
                <a:cs typeface="Times New Roman" panose="02020603050405020304" pitchFamily="18" charset="0"/>
              </a:rPr>
              <a:t>1 mm</a:t>
            </a:r>
          </a:p>
        </p:txBody>
      </p:sp>
      <p:sp>
        <p:nvSpPr>
          <p:cNvPr id="28" name="Rectangle 27">
            <a:extLst>
              <a:ext uri="{FF2B5EF4-FFF2-40B4-BE49-F238E27FC236}">
                <a16:creationId xmlns:a16="http://schemas.microsoft.com/office/drawing/2014/main" id="{67AC9BDF-7C60-4119-825C-A0E2D9DB511A}"/>
              </a:ext>
            </a:extLst>
          </p:cNvPr>
          <p:cNvSpPr/>
          <p:nvPr/>
        </p:nvSpPr>
        <p:spPr>
          <a:xfrm>
            <a:off x="7735183" y="2189512"/>
            <a:ext cx="767884" cy="538775"/>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56CACAAA-A3AE-438C-AB94-4BC55EA0E5B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1057" y="3310128"/>
            <a:ext cx="1553874" cy="1058768"/>
          </a:xfrm>
          <a:prstGeom prst="rect">
            <a:avLst/>
          </a:prstGeom>
          <a:ln w="28575">
            <a:solidFill>
              <a:schemeClr val="bg1"/>
            </a:solidFill>
          </a:ln>
        </p:spPr>
      </p:pic>
      <p:pic>
        <p:nvPicPr>
          <p:cNvPr id="30" name="Picture 29">
            <a:extLst>
              <a:ext uri="{FF2B5EF4-FFF2-40B4-BE49-F238E27FC236}">
                <a16:creationId xmlns:a16="http://schemas.microsoft.com/office/drawing/2014/main" id="{D870DC6F-9C14-47C4-84FD-24C54D496EB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75841" y="3145159"/>
            <a:ext cx="1753217" cy="1199750"/>
          </a:xfrm>
          <a:prstGeom prst="rect">
            <a:avLst/>
          </a:prstGeom>
          <a:ln w="28575">
            <a:solidFill>
              <a:schemeClr val="bg1"/>
            </a:solidFill>
          </a:ln>
        </p:spPr>
      </p:pic>
      <p:sp>
        <p:nvSpPr>
          <p:cNvPr id="6" name="Rectangle 5">
            <a:extLst>
              <a:ext uri="{FF2B5EF4-FFF2-40B4-BE49-F238E27FC236}">
                <a16:creationId xmlns:a16="http://schemas.microsoft.com/office/drawing/2014/main" id="{C1DF7446-0767-4F10-82F9-D6963922F3AD}"/>
              </a:ext>
            </a:extLst>
          </p:cNvPr>
          <p:cNvSpPr/>
          <p:nvPr/>
        </p:nvSpPr>
        <p:spPr>
          <a:xfrm>
            <a:off x="918522" y="552434"/>
            <a:ext cx="4127020" cy="370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Spinning Time = 1 min | SES – 1min</a:t>
            </a:r>
          </a:p>
        </p:txBody>
      </p:sp>
      <p:sp>
        <p:nvSpPr>
          <p:cNvPr id="40" name="TextBox 39">
            <a:extLst>
              <a:ext uri="{FF2B5EF4-FFF2-40B4-BE49-F238E27FC236}">
                <a16:creationId xmlns:a16="http://schemas.microsoft.com/office/drawing/2014/main" id="{4C41E1E1-993C-453C-9F82-5723D98A300C}"/>
              </a:ext>
            </a:extLst>
          </p:cNvPr>
          <p:cNvSpPr txBox="1"/>
          <p:nvPr/>
        </p:nvSpPr>
        <p:spPr>
          <a:xfrm>
            <a:off x="4900040" y="4764930"/>
            <a:ext cx="1031846" cy="369332"/>
          </a:xfrm>
          <a:prstGeom prst="rect">
            <a:avLst/>
          </a:prstGeom>
          <a:noFill/>
        </p:spPr>
        <p:txBody>
          <a:bodyPr wrap="square" rtlCol="0">
            <a:spAutoFit/>
          </a:bodyPr>
          <a:lstStyle/>
          <a:p>
            <a:pPr algn="ctr"/>
            <a:r>
              <a:rPr lang="en-US" b="1" dirty="0">
                <a:solidFill>
                  <a:schemeClr val="bg1"/>
                </a:solidFill>
                <a:latin typeface="Times New Roman" panose="02020603050405020304" pitchFamily="18" charset="0"/>
                <a:cs typeface="Times New Roman" panose="02020603050405020304" pitchFamily="18" charset="0"/>
              </a:rPr>
              <a:t>200 </a:t>
            </a:r>
            <a:r>
              <a:rPr lang="el-GR" b="1" dirty="0">
                <a:solidFill>
                  <a:schemeClr val="bg1"/>
                </a:solidFill>
                <a:latin typeface="Times New Roman" panose="02020603050405020304" pitchFamily="18" charset="0"/>
                <a:cs typeface="Times New Roman" panose="02020603050405020304" pitchFamily="18" charset="0"/>
              </a:rPr>
              <a:t>μ</a:t>
            </a:r>
            <a:r>
              <a:rPr lang="en-US" b="1" dirty="0">
                <a:solidFill>
                  <a:schemeClr val="bg1"/>
                </a:solidFill>
                <a:latin typeface="Times New Roman" panose="02020603050405020304" pitchFamily="18" charset="0"/>
                <a:cs typeface="Times New Roman" panose="02020603050405020304" pitchFamily="18" charset="0"/>
              </a:rPr>
              <a:t>m</a:t>
            </a:r>
          </a:p>
        </p:txBody>
      </p:sp>
      <p:sp>
        <p:nvSpPr>
          <p:cNvPr id="41" name="TextBox 40">
            <a:extLst>
              <a:ext uri="{FF2B5EF4-FFF2-40B4-BE49-F238E27FC236}">
                <a16:creationId xmlns:a16="http://schemas.microsoft.com/office/drawing/2014/main" id="{CA457DA6-C382-4CE1-A80F-BA8E350EAC04}"/>
              </a:ext>
            </a:extLst>
          </p:cNvPr>
          <p:cNvSpPr txBox="1"/>
          <p:nvPr/>
        </p:nvSpPr>
        <p:spPr>
          <a:xfrm>
            <a:off x="11209788" y="4843342"/>
            <a:ext cx="1031846" cy="369332"/>
          </a:xfrm>
          <a:prstGeom prst="rect">
            <a:avLst/>
          </a:prstGeom>
          <a:noFill/>
        </p:spPr>
        <p:txBody>
          <a:bodyPr wrap="square" rtlCol="0">
            <a:spAutoFit/>
          </a:bodyPr>
          <a:lstStyle/>
          <a:p>
            <a:pPr algn="ctr"/>
            <a:r>
              <a:rPr lang="en-US" b="1" dirty="0">
                <a:solidFill>
                  <a:schemeClr val="bg1"/>
                </a:solidFill>
                <a:latin typeface="Times New Roman" panose="02020603050405020304" pitchFamily="18" charset="0"/>
                <a:cs typeface="Times New Roman" panose="02020603050405020304" pitchFamily="18" charset="0"/>
              </a:rPr>
              <a:t>200 </a:t>
            </a:r>
            <a:r>
              <a:rPr lang="el-GR" b="1" dirty="0">
                <a:solidFill>
                  <a:schemeClr val="bg1"/>
                </a:solidFill>
                <a:latin typeface="Times New Roman" panose="02020603050405020304" pitchFamily="18" charset="0"/>
                <a:cs typeface="Times New Roman" panose="02020603050405020304" pitchFamily="18" charset="0"/>
              </a:rPr>
              <a:t>μ</a:t>
            </a:r>
            <a:r>
              <a:rPr lang="en-US" b="1" dirty="0">
                <a:solidFill>
                  <a:schemeClr val="bg1"/>
                </a:solidFill>
                <a:latin typeface="Times New Roman" panose="02020603050405020304" pitchFamily="18" charset="0"/>
                <a:cs typeface="Times New Roman" panose="02020603050405020304" pitchFamily="18" charset="0"/>
              </a:rPr>
              <a:t>m</a:t>
            </a:r>
          </a:p>
        </p:txBody>
      </p:sp>
      <p:cxnSp>
        <p:nvCxnSpPr>
          <p:cNvPr id="42" name="Straight Connector 41">
            <a:extLst>
              <a:ext uri="{FF2B5EF4-FFF2-40B4-BE49-F238E27FC236}">
                <a16:creationId xmlns:a16="http://schemas.microsoft.com/office/drawing/2014/main" id="{582E35FD-BFEF-4AB9-A25E-BA9146CE97AA}"/>
              </a:ext>
            </a:extLst>
          </p:cNvPr>
          <p:cNvCxnSpPr>
            <a:cxnSpLocks/>
          </p:cNvCxnSpPr>
          <p:nvPr/>
        </p:nvCxnSpPr>
        <p:spPr>
          <a:xfrm>
            <a:off x="11679991" y="4892438"/>
            <a:ext cx="18937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9D2E0030-233B-4309-8EAF-ADBB9F5BEC6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18199" y="4394006"/>
            <a:ext cx="3814633" cy="2384780"/>
          </a:xfrm>
          <a:prstGeom prst="rect">
            <a:avLst/>
          </a:prstGeom>
        </p:spPr>
      </p:pic>
      <p:pic>
        <p:nvPicPr>
          <p:cNvPr id="43" name="Picture 42">
            <a:extLst>
              <a:ext uri="{FF2B5EF4-FFF2-40B4-BE49-F238E27FC236}">
                <a16:creationId xmlns:a16="http://schemas.microsoft.com/office/drawing/2014/main" id="{04757D09-B344-4A51-8996-E7C9CED77FC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4622" y="4394006"/>
            <a:ext cx="3866048" cy="2323571"/>
          </a:xfrm>
          <a:prstGeom prst="rect">
            <a:avLst/>
          </a:prstGeom>
        </p:spPr>
      </p:pic>
      <p:sp>
        <p:nvSpPr>
          <p:cNvPr id="46" name="Rectangle 45">
            <a:extLst>
              <a:ext uri="{FF2B5EF4-FFF2-40B4-BE49-F238E27FC236}">
                <a16:creationId xmlns:a16="http://schemas.microsoft.com/office/drawing/2014/main" id="{353CDF5D-1D6D-422A-B801-81CA7A49726D}"/>
              </a:ext>
            </a:extLst>
          </p:cNvPr>
          <p:cNvSpPr/>
          <p:nvPr/>
        </p:nvSpPr>
        <p:spPr>
          <a:xfrm>
            <a:off x="6289752" y="517806"/>
            <a:ext cx="4127020" cy="4039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Spinning Time = 3 min | SES – 3min</a:t>
            </a:r>
          </a:p>
        </p:txBody>
      </p:sp>
    </p:spTree>
    <p:extLst>
      <p:ext uri="{BB962C8B-B14F-4D97-AF65-F5344CB8AC3E}">
        <p14:creationId xmlns:p14="http://schemas.microsoft.com/office/powerpoint/2010/main" val="1259348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B503A36-9066-4ADF-8694-17717CC0ABC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83795" y="985842"/>
            <a:ext cx="2600653" cy="1770469"/>
          </a:xfrm>
          <a:prstGeom prst="rect">
            <a:avLst/>
          </a:prstGeom>
          <a:ln w="28575">
            <a:solidFill>
              <a:schemeClr val="bg1"/>
            </a:solidFill>
          </a:ln>
        </p:spPr>
      </p:pic>
      <p:pic>
        <p:nvPicPr>
          <p:cNvPr id="5" name="Picture 4">
            <a:extLst>
              <a:ext uri="{FF2B5EF4-FFF2-40B4-BE49-F238E27FC236}">
                <a16:creationId xmlns:a16="http://schemas.microsoft.com/office/drawing/2014/main" id="{957A6CA4-C083-494F-95D7-023CF26F6A7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91771" y="4032278"/>
            <a:ext cx="2715582" cy="1865602"/>
          </a:xfrm>
          <a:prstGeom prst="rect">
            <a:avLst/>
          </a:prstGeom>
          <a:ln w="28575">
            <a:solidFill>
              <a:schemeClr val="bg1"/>
            </a:solidFill>
          </a:ln>
        </p:spPr>
      </p:pic>
      <p:sp>
        <p:nvSpPr>
          <p:cNvPr id="6" name="TextBox 5">
            <a:extLst>
              <a:ext uri="{FF2B5EF4-FFF2-40B4-BE49-F238E27FC236}">
                <a16:creationId xmlns:a16="http://schemas.microsoft.com/office/drawing/2014/main" id="{4AE8E913-69EB-46F4-996C-E8A7056EBAAB}"/>
              </a:ext>
            </a:extLst>
          </p:cNvPr>
          <p:cNvSpPr txBox="1"/>
          <p:nvPr/>
        </p:nvSpPr>
        <p:spPr>
          <a:xfrm>
            <a:off x="440860" y="-27980"/>
            <a:ext cx="2350580" cy="338554"/>
          </a:xfrm>
          <a:prstGeom prst="rect">
            <a:avLst/>
          </a:prstGeom>
          <a:noFill/>
        </p:spPr>
        <p:txBody>
          <a:bodyPr wrap="square" rtlCol="0">
            <a:spAutoFit/>
          </a:bodyPr>
          <a:lstStyle/>
          <a:p>
            <a:pPr algn="ctr"/>
            <a:r>
              <a:rPr lang="en-US" sz="1600" b="1" dirty="0">
                <a:solidFill>
                  <a:schemeClr val="bg1"/>
                </a:solidFill>
                <a:latin typeface="Arial" panose="020B0604020202020204" pitchFamily="34" charset="0"/>
                <a:cs typeface="Arial" panose="020B0604020202020204" pitchFamily="34" charset="0"/>
              </a:rPr>
              <a:t>Solution ES – 1min</a:t>
            </a:r>
          </a:p>
        </p:txBody>
      </p:sp>
      <p:pic>
        <p:nvPicPr>
          <p:cNvPr id="8" name="Picture 7">
            <a:extLst>
              <a:ext uri="{FF2B5EF4-FFF2-40B4-BE49-F238E27FC236}">
                <a16:creationId xmlns:a16="http://schemas.microsoft.com/office/drawing/2014/main" id="{44327A57-3260-4A0D-B3FB-AEE3D22A82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9969" y="502920"/>
            <a:ext cx="4376939" cy="2736314"/>
          </a:xfrm>
          <a:prstGeom prst="rect">
            <a:avLst/>
          </a:prstGeom>
        </p:spPr>
      </p:pic>
      <p:pic>
        <p:nvPicPr>
          <p:cNvPr id="9" name="Picture 8">
            <a:extLst>
              <a:ext uri="{FF2B5EF4-FFF2-40B4-BE49-F238E27FC236}">
                <a16:creationId xmlns:a16="http://schemas.microsoft.com/office/drawing/2014/main" id="{332AB4E3-7B2D-4CCF-8CCE-6FE84F08B8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22895" y="3239234"/>
            <a:ext cx="5184266" cy="3115846"/>
          </a:xfrm>
          <a:prstGeom prst="rect">
            <a:avLst/>
          </a:prstGeom>
        </p:spPr>
      </p:pic>
    </p:spTree>
    <p:extLst>
      <p:ext uri="{BB962C8B-B14F-4D97-AF65-F5344CB8AC3E}">
        <p14:creationId xmlns:p14="http://schemas.microsoft.com/office/powerpoint/2010/main" val="2770909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10453-1BA0-4867-BDE7-2B4D9160463E}"/>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C8CF5F5C-6356-418F-87C7-849F3A37F0E6}"/>
              </a:ext>
            </a:extLst>
          </p:cNvPr>
          <p:cNvSpPr>
            <a:spLocks noGrp="1"/>
          </p:cNvSpPr>
          <p:nvPr>
            <p:ph idx="1"/>
          </p:nvPr>
        </p:nvSpPr>
        <p:spPr>
          <a:xfrm>
            <a:off x="838200" y="1825625"/>
            <a:ext cx="10515600" cy="4351338"/>
          </a:xfrm>
        </p:spPr>
        <p:txBody>
          <a:bodyPr/>
          <a:lstStyle/>
          <a:p>
            <a:r>
              <a:rPr lang="en-US" dirty="0"/>
              <a:t>Our own calculations and literature review, we find that rotary jet spinning (RJS) has the capacity to meet the demand of medium-scale production of N95 grade nano-fiber material and seems to be the one that would be most applicable in this scenario[1]. RJS can produce nanofibers about 50x faster than electrospinning and does not involve the danger of high voltage [2] and is very simple to set up. </a:t>
            </a:r>
          </a:p>
        </p:txBody>
      </p:sp>
    </p:spTree>
    <p:extLst>
      <p:ext uri="{BB962C8B-B14F-4D97-AF65-F5344CB8AC3E}">
        <p14:creationId xmlns:p14="http://schemas.microsoft.com/office/powerpoint/2010/main" val="26597415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6622</TotalTime>
  <Words>697</Words>
  <Application>Microsoft Office PowerPoint</Application>
  <PresentationFormat>Widescreen</PresentationFormat>
  <Paragraphs>60</Paragraphs>
  <Slides>12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Filippos Tourlomousis</dc:creator>
  <cp:lastModifiedBy>Filippos Tourlomousis</cp:lastModifiedBy>
  <cp:revision>21</cp:revision>
  <dcterms:created xsi:type="dcterms:W3CDTF">2020-03-19T01:46:24Z</dcterms:created>
  <dcterms:modified xsi:type="dcterms:W3CDTF">2020-03-31T00:56:50Z</dcterms:modified>
</cp:coreProperties>
</file>